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54" r:id="rId2"/>
    <p:sldId id="390" r:id="rId3"/>
    <p:sldId id="728" r:id="rId4"/>
    <p:sldId id="735" r:id="rId5"/>
    <p:sldId id="736" r:id="rId6"/>
    <p:sldId id="737" r:id="rId7"/>
    <p:sldId id="744" r:id="rId8"/>
    <p:sldId id="738" r:id="rId9"/>
    <p:sldId id="753" r:id="rId10"/>
    <p:sldId id="754" r:id="rId11"/>
    <p:sldId id="755" r:id="rId12"/>
    <p:sldId id="740" r:id="rId13"/>
    <p:sldId id="756" r:id="rId14"/>
    <p:sldId id="741" r:id="rId15"/>
    <p:sldId id="742" r:id="rId16"/>
    <p:sldId id="743" r:id="rId17"/>
    <p:sldId id="758" r:id="rId18"/>
    <p:sldId id="745" r:id="rId19"/>
    <p:sldId id="747" r:id="rId20"/>
    <p:sldId id="746" r:id="rId21"/>
    <p:sldId id="748" r:id="rId22"/>
    <p:sldId id="759" r:id="rId23"/>
    <p:sldId id="749" r:id="rId24"/>
    <p:sldId id="760" r:id="rId25"/>
    <p:sldId id="761" r:id="rId26"/>
    <p:sldId id="729" r:id="rId27"/>
    <p:sldId id="557" r:id="rId28"/>
    <p:sldId id="393" r:id="rId29"/>
    <p:sldId id="288" r:id="rId30"/>
    <p:sldId id="289"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08" autoAdjust="0"/>
    <p:restoredTop sz="63894" autoAdjust="0"/>
  </p:normalViewPr>
  <p:slideViewPr>
    <p:cSldViewPr>
      <p:cViewPr varScale="1">
        <p:scale>
          <a:sx n="59" d="100"/>
          <a:sy n="59" d="100"/>
        </p:scale>
        <p:origin x="1856" y="184"/>
      </p:cViewPr>
      <p:guideLst>
        <p:guide orient="horz" pos="2160"/>
        <p:guide pos="335"/>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US" sz="800" b="0" i="0" kern="1200" baseline="0" dirty="0">
                <a:solidFill>
                  <a:schemeClr val="tx1"/>
                </a:solidFill>
                <a:latin typeface="+mn-lt"/>
                <a:ea typeface="+mn-ea"/>
                <a:cs typeface="+mn-cs"/>
              </a:rPr>
              <a:t>Now, create a false action. Right-click the False node and select Create FALSE Action.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US" sz="800" b="0" i="0" kern="1200" baseline="0" dirty="0">
                <a:solidFill>
                  <a:schemeClr val="tx1"/>
                </a:solidFill>
                <a:latin typeface="+mn-lt"/>
                <a:ea typeface="+mn-ea"/>
                <a:cs typeface="+mn-cs"/>
              </a:rPr>
              <a:t>In the Property Editor, For False action, select the action that triggers when the condition is false. In the slide, select Disable for Action. </a:t>
            </a:r>
            <a:r>
              <a:rPr lang="en-US" sz="800" b="0" i="0" kern="1200" dirty="0">
                <a:solidFill>
                  <a:schemeClr val="tx1"/>
                </a:solidFill>
                <a:latin typeface="+mn-lt"/>
                <a:ea typeface="+mn-ea"/>
                <a:cs typeface="+mn-cs"/>
              </a:rPr>
              <a:t>Under Affected Elements, select Item)s) for Selection</a:t>
            </a:r>
            <a:r>
              <a:rPr lang="en-US" sz="800" b="0" i="0" kern="1200" baseline="0" dirty="0">
                <a:solidFill>
                  <a:schemeClr val="tx1"/>
                </a:solidFill>
                <a:latin typeface="+mn-lt"/>
                <a:ea typeface="+mn-ea"/>
                <a:cs typeface="+mn-cs"/>
              </a:rPr>
              <a:t> Type. Then, select P&lt;n&gt;COMM, P&lt;n&gt;_HIREDATE for Item(s).</a:t>
            </a:r>
            <a:br>
              <a:rPr lang="en-US" sz="800" b="0" i="0" kern="1200" baseline="0" dirty="0">
                <a:solidFill>
                  <a:schemeClr val="tx1"/>
                </a:solidFill>
                <a:latin typeface="+mn-lt"/>
                <a:ea typeface="+mn-ea"/>
                <a:cs typeface="+mn-cs"/>
              </a:rPr>
            </a:br>
            <a:r>
              <a:rPr lang="en-US" sz="800" b="0" i="0" kern="1200" baseline="0" dirty="0">
                <a:solidFill>
                  <a:schemeClr val="tx1"/>
                </a:solidFill>
                <a:latin typeface="+mn-lt"/>
                <a:ea typeface="+mn-ea"/>
                <a:cs typeface="+mn-cs"/>
              </a:rPr>
              <a:t>Click Save. Then, click Save and Run Page.</a:t>
            </a:r>
          </a:p>
          <a:p>
            <a:pPr marL="285750" lvl="2" indent="0">
              <a:buFont typeface="+mj-lt"/>
              <a:buNone/>
            </a:pPr>
            <a:endParaRPr lang="en-US" baseline="0" dirty="0">
              <a:latin typeface="Arial" charset="0"/>
            </a:endParaRPr>
          </a:p>
          <a:p>
            <a:pPr marL="514350" lvl="2" indent="-228600">
              <a:buFont typeface="+mj-lt"/>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2896292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20000"/>
          </a:bodyPr>
          <a:lstStyle/>
          <a:p>
            <a:r>
              <a:rPr lang="en-US" sz="1100" b="0" i="0" kern="1200" dirty="0">
                <a:solidFill>
                  <a:schemeClr val="tx1"/>
                </a:solidFill>
                <a:latin typeface="+mn-lt"/>
                <a:ea typeface="+mn-ea"/>
                <a:cs typeface="+mn-cs"/>
              </a:rPr>
              <a:t>The slide example</a:t>
            </a:r>
            <a:r>
              <a:rPr lang="en-US" sz="1100" b="0" i="0" kern="1200" baseline="0" dirty="0">
                <a:solidFill>
                  <a:schemeClr val="tx1"/>
                </a:solidFill>
                <a:latin typeface="+mn-lt"/>
                <a:ea typeface="+mn-ea"/>
                <a:cs typeface="+mn-cs"/>
              </a:rPr>
              <a:t> shows using a </a:t>
            </a:r>
            <a:r>
              <a:rPr lang="en-US" sz="1100" b="0" i="0" kern="1200" dirty="0">
                <a:solidFill>
                  <a:schemeClr val="tx1"/>
                </a:solidFill>
                <a:latin typeface="+mn-lt"/>
                <a:ea typeface="+mn-ea"/>
                <a:cs typeface="+mn-cs"/>
              </a:rPr>
              <a:t>dynamic action called 'GET DEPT INFORMATION'. This fires whenever the 'Department' page item changes and invokes an AJAX call that retrieves the 'Location' and 'Number of Employees' information for the selected department from the database. It uses one native action ('Set Value' with a 'Set Type' of 'SQL Statement').</a:t>
            </a:r>
          </a:p>
          <a:p>
            <a:pPr marL="513080" indent="-514350">
              <a:buClr>
                <a:srgbClr val="FF0000"/>
              </a:buClr>
              <a:buNone/>
            </a:pPr>
            <a:r>
              <a:rPr lang="en-US" sz="3600" dirty="0">
                <a:solidFill>
                  <a:srgbClr val="000000"/>
                </a:solidFill>
              </a:rPr>
              <a:t> </a:t>
            </a:r>
          </a:p>
          <a:p>
            <a:pPr marL="513080" indent="-514350">
              <a:buClr>
                <a:srgbClr val="FF0000"/>
              </a:buClr>
              <a:buNone/>
            </a:pPr>
            <a:r>
              <a:rPr lang="en-US" sz="3600" dirty="0">
                <a:solidFill>
                  <a:srgbClr val="000000"/>
                </a:solidFill>
              </a:rPr>
              <a:t>In the slide example, you select RESEARCH for Department and the Location (DALLAS) and No of Employees (6) for that</a:t>
            </a:r>
          </a:p>
          <a:p>
            <a:pPr marL="513080" indent="-514350">
              <a:buClr>
                <a:srgbClr val="FF0000"/>
              </a:buClr>
              <a:buNone/>
            </a:pPr>
            <a:r>
              <a:rPr lang="en-US" sz="3600" dirty="0">
                <a:solidFill>
                  <a:srgbClr val="000000"/>
                </a:solidFill>
              </a:rPr>
              <a:t> department are displayed. Similarly, when you select, ACCOUNTING for Department, the location and number of employees are</a:t>
            </a:r>
          </a:p>
          <a:p>
            <a:pPr marL="513080" indent="-514350">
              <a:buClr>
                <a:srgbClr val="FF0000"/>
              </a:buClr>
              <a:buNone/>
            </a:pPr>
            <a:r>
              <a:rPr lang="en-US" sz="3600" dirty="0">
                <a:solidFill>
                  <a:srgbClr val="000000"/>
                </a:solidFill>
              </a:rPr>
              <a:t> changed accordingly.</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387474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None/>
            </a:pPr>
            <a:r>
              <a:rPr lang="en-US" dirty="0">
                <a:latin typeface="Arial" charset="0"/>
              </a:rPr>
              <a:t>The slide shows an example of a dynamic action to set the value of page items</a:t>
            </a:r>
            <a:r>
              <a:rPr lang="en-US" baseline="0" dirty="0">
                <a:latin typeface="Arial" charset="0"/>
              </a:rPr>
              <a:t>. To create this dynamic action, navigate to the form page that contains the item for which you want to create a dynamic action. Perform the following steps:</a:t>
            </a:r>
          </a:p>
          <a:p>
            <a:pPr marL="457200" lvl="1" indent="-228600">
              <a:buFont typeface="+mj-lt"/>
              <a:buAutoNum type="arabicPeriod"/>
            </a:pPr>
            <a:r>
              <a:rPr lang="en-US" dirty="0">
                <a:latin typeface="Arial" charset="0"/>
              </a:rPr>
              <a:t>View the page to contain the item in Page Designer. Click the Dynamic Actions tab in the left pane</a:t>
            </a:r>
          </a:p>
          <a:p>
            <a:pPr marL="228600" lvl="1" indent="0">
              <a:buFont typeface="+mj-lt"/>
              <a:buNone/>
            </a:pPr>
            <a:r>
              <a:rPr lang="en-US" dirty="0">
                <a:latin typeface="Arial" charset="0"/>
              </a:rPr>
              <a:t>      First, create a dynamic action. To do this, Right-click Events and select Create Dynamic Action. A new dynamic action is</a:t>
            </a:r>
          </a:p>
          <a:p>
            <a:pPr marL="228600" lvl="1" indent="0">
              <a:buFont typeface="+mj-lt"/>
              <a:buNone/>
            </a:pPr>
            <a:r>
              <a:rPr lang="en-US" dirty="0">
                <a:latin typeface="Arial" charset="0"/>
              </a:rPr>
              <a:t>       created. The Property Editor displays Dynamic Action attributes.</a:t>
            </a:r>
          </a:p>
          <a:p>
            <a:pPr marL="457200" lvl="1" indent="-228600">
              <a:buFont typeface="+mj-lt"/>
              <a:buAutoNum type="arabicPeriod" startAt="2"/>
            </a:pPr>
            <a:r>
              <a:rPr lang="en-US" dirty="0">
                <a:latin typeface="Arial" charset="0"/>
              </a:rPr>
              <a:t>Specify the following Dynamic Action Attributes:</a:t>
            </a:r>
          </a:p>
          <a:p>
            <a:pPr marL="800100" lvl="3" indent="-228600"/>
            <a:r>
              <a:rPr lang="en-US" dirty="0">
                <a:latin typeface="Arial" charset="0"/>
              </a:rPr>
              <a:t>Name: Enter</a:t>
            </a:r>
            <a:r>
              <a:rPr lang="en-US" baseline="0" dirty="0">
                <a:latin typeface="Arial" charset="0"/>
              </a:rPr>
              <a:t> a name for the dynamic action. In the slide example, enter Get Dept Information.</a:t>
            </a:r>
          </a:p>
          <a:p>
            <a:pPr marL="800100" lvl="3" indent="-228600"/>
            <a:r>
              <a:rPr lang="en-US" baseline="0" dirty="0">
                <a:latin typeface="Arial" charset="0"/>
              </a:rPr>
              <a:t>Under When &gt; Event: </a:t>
            </a:r>
            <a:r>
              <a:rPr lang="en-US" sz="900" b="0" i="0" kern="1200" dirty="0">
                <a:solidFill>
                  <a:schemeClr val="tx1"/>
                </a:solidFill>
                <a:latin typeface="+mn-lt"/>
                <a:ea typeface="+mn-ea"/>
                <a:cs typeface="+mn-cs"/>
              </a:rPr>
              <a:t>Specify the event that causes the dynamic action to fire. In the slide example, s</a:t>
            </a:r>
            <a:r>
              <a:rPr lang="en-US" baseline="0" dirty="0">
                <a:latin typeface="Arial" charset="0"/>
              </a:rPr>
              <a:t>elect Change.</a:t>
            </a:r>
          </a:p>
          <a:p>
            <a:pPr marL="800100" lvl="3" indent="-228600"/>
            <a:r>
              <a:rPr lang="en-US" baseline="0" dirty="0">
                <a:latin typeface="Arial" charset="0"/>
              </a:rPr>
              <a:t>For When &gt; Selection Type: </a:t>
            </a:r>
            <a:r>
              <a:rPr lang="en-US" sz="900" b="0" i="0" kern="1200" dirty="0">
                <a:solidFill>
                  <a:schemeClr val="tx1"/>
                </a:solidFill>
                <a:latin typeface="+mn-lt"/>
                <a:ea typeface="+mn-ea"/>
                <a:cs typeface="+mn-cs"/>
              </a:rPr>
              <a:t>Select the type of page element or construct to be used to trigger the event. In the example, s</a:t>
            </a:r>
            <a:r>
              <a:rPr lang="en-US" baseline="0" dirty="0">
                <a:latin typeface="Arial" charset="0"/>
              </a:rPr>
              <a:t>elect Item(s)</a:t>
            </a:r>
          </a:p>
          <a:p>
            <a:pPr marL="800100" lvl="3" indent="-228600"/>
            <a:r>
              <a:rPr lang="en-US" baseline="0" dirty="0">
                <a:latin typeface="Arial" charset="0"/>
              </a:rPr>
              <a:t>For Item(s): Select P&lt;n&gt;_DEPTNO</a:t>
            </a:r>
            <a:endParaRPr lang="en-US" dirty="0">
              <a:latin typeface="Arial" charset="0"/>
            </a:endParaRPr>
          </a:p>
          <a:p>
            <a:pPr lvl="3">
              <a:buNone/>
            </a:pPr>
            <a:r>
              <a:rPr lang="en-US" dirty="0">
                <a:latin typeface="Arial" charset="0"/>
              </a:rPr>
              <a:t>Now, </a:t>
            </a:r>
            <a:r>
              <a:rPr lang="en-US" sz="900" b="0" i="0" kern="1200" dirty="0">
                <a:solidFill>
                  <a:schemeClr val="tx1"/>
                </a:solidFill>
                <a:latin typeface="+mn-lt"/>
                <a:ea typeface="+mn-ea"/>
                <a:cs typeface="+mn-cs"/>
              </a:rPr>
              <a:t>define the action that to be performed if the event evaluates to True or False.</a:t>
            </a:r>
          </a:p>
          <a:p>
            <a:pPr marL="514350" lvl="2" indent="-228600">
              <a:buFont typeface="+mj-lt"/>
              <a:buNone/>
            </a:pPr>
            <a:endParaRPr lang="en-US" dirty="0">
              <a:latin typeface="Arial" charset="0"/>
            </a:endParaRPr>
          </a:p>
          <a:p>
            <a:pPr marL="513080" indent="-514350">
              <a:buClr>
                <a:srgbClr val="FF0000"/>
              </a:buClr>
              <a:buNone/>
            </a:pPr>
            <a:endParaRPr lang="en-US" sz="3600" dirty="0">
              <a:solidFill>
                <a:srgbClr val="000000"/>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514350" lvl="2" indent="-228600">
              <a:buFont typeface="+mj-lt"/>
              <a:buAutoNum type="arabicPeriod" startAt="3"/>
            </a:pPr>
            <a:r>
              <a:rPr lang="en-US" dirty="0">
                <a:latin typeface="Arial" charset="0"/>
              </a:rPr>
              <a:t>Expand the Dynamic Action tree to view the True or False nodes. Under True, select the action that</a:t>
            </a:r>
            <a:r>
              <a:rPr lang="en-US" baseline="0" dirty="0">
                <a:latin typeface="Arial" charset="0"/>
              </a:rPr>
              <a:t> triggers when the condition is true</a:t>
            </a:r>
            <a:r>
              <a:rPr lang="en-US" dirty="0">
                <a:latin typeface="Arial" charset="0"/>
              </a:rPr>
              <a:t>. Edit the action in the Property Editor. For True action, specify the following:</a:t>
            </a:r>
          </a:p>
          <a:p>
            <a:pPr marL="857250" lvl="4" indent="-228600">
              <a:buFont typeface="Arial" pitchFamily="34" charset="0"/>
              <a:buChar char="•"/>
            </a:pPr>
            <a:r>
              <a:rPr lang="en-US" sz="800" b="0" i="0" kern="1200" dirty="0">
                <a:solidFill>
                  <a:schemeClr val="tx1"/>
                </a:solidFill>
                <a:latin typeface="+mn-lt"/>
                <a:ea typeface="+mn-ea"/>
                <a:cs typeface="+mn-cs"/>
              </a:rPr>
              <a:t>In the slide, select Set Value for Action.  </a:t>
            </a:r>
          </a:p>
          <a:p>
            <a:pPr marL="857250" lvl="4" indent="-228600">
              <a:buFont typeface="Arial" pitchFamily="34" charset="0"/>
              <a:buChar char="•"/>
            </a:pPr>
            <a:r>
              <a:rPr lang="en-US" sz="800" b="0" i="0" kern="1200" dirty="0">
                <a:solidFill>
                  <a:schemeClr val="tx1"/>
                </a:solidFill>
                <a:latin typeface="+mn-lt"/>
                <a:ea typeface="+mn-ea"/>
                <a:cs typeface="+mn-cs"/>
              </a:rPr>
              <a:t>Under Settings, select SQL Statement for Set Type.</a:t>
            </a:r>
            <a:r>
              <a:rPr lang="en-US" sz="800" b="0" i="0" kern="1200" baseline="0" dirty="0">
                <a:solidFill>
                  <a:schemeClr val="tx1"/>
                </a:solidFill>
                <a:latin typeface="+mn-lt"/>
                <a:ea typeface="+mn-ea"/>
                <a:cs typeface="+mn-cs"/>
              </a:rPr>
              <a:t> Then, enter the SQL statement. In the slide example, you enter the SQL to retrieve the location and the number of employees for the department selected.</a:t>
            </a:r>
          </a:p>
          <a:p>
            <a:pPr marL="514350" marR="0" lvl="2"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US" sz="800" b="0" i="0" kern="1200" baseline="0" dirty="0">
                <a:solidFill>
                  <a:schemeClr val="tx1"/>
                </a:solidFill>
                <a:latin typeface="+mn-lt"/>
                <a:ea typeface="+mn-ea"/>
                <a:cs typeface="+mn-cs"/>
              </a:rPr>
              <a:t>For Items to Submit, select P&lt;n&gt;_DEPTNO. Under Affected Elements, select Item(s) for Selection Type. Then, select P&lt;n&gt;_LOCATION, P&lt;n&gt;_NO_OF_EMPLOYEES.</a:t>
            </a:r>
          </a:p>
          <a:p>
            <a:pPr marL="285750" lvl="2" indent="0">
              <a:buFont typeface="+mj-lt"/>
              <a:buNone/>
            </a:pPr>
            <a:r>
              <a:rPr lang="en-US" b="0" i="0" kern="1200" baseline="0" dirty="0">
                <a:solidFill>
                  <a:schemeClr val="tx1"/>
                </a:solidFill>
                <a:latin typeface="+mn-lt"/>
                <a:ea typeface="+mn-ea"/>
                <a:cs typeface="+mn-cs"/>
              </a:rPr>
              <a:t>     Click Save. Then, click Save and Run Page.</a:t>
            </a:r>
            <a:endParaRPr lang="en-US" baseline="0" dirty="0">
              <a:latin typeface="Arial" charset="0"/>
            </a:endParaRPr>
          </a:p>
          <a:p>
            <a:pPr marL="857250" lvl="4" indent="-228600">
              <a:buFont typeface="Arial" pitchFamily="34" charset="0"/>
              <a:buChar char="•"/>
            </a:pPr>
            <a:endParaRPr lang="en-US" dirty="0">
              <a:latin typeface="Arial" charset="0"/>
            </a:endParaRPr>
          </a:p>
          <a:p>
            <a:pPr marL="514350" lvl="2" indent="-228600">
              <a:buFont typeface="+mj-lt"/>
              <a:buNone/>
            </a:pPr>
            <a:endParaRPr lang="en-US" dirty="0">
              <a:latin typeface="Arial" charset="0"/>
            </a:endParaRPr>
          </a:p>
          <a:p>
            <a:pPr marL="513080" indent="-514350">
              <a:buClr>
                <a:srgbClr val="FF0000"/>
              </a:buClr>
              <a:buNone/>
            </a:pPr>
            <a:endParaRPr lang="en-US" sz="3600" dirty="0">
              <a:solidFill>
                <a:srgbClr val="000000"/>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2248564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In</a:t>
            </a:r>
            <a:r>
              <a:rPr lang="en-US" sz="1100" b="0" i="0" kern="1200" baseline="0" dirty="0">
                <a:solidFill>
                  <a:schemeClr val="tx1"/>
                </a:solidFill>
                <a:latin typeface="+mn-lt"/>
                <a:ea typeface="+mn-ea"/>
                <a:cs typeface="+mn-cs"/>
              </a:rPr>
              <a:t> the slide example, a</a:t>
            </a:r>
            <a:r>
              <a:rPr lang="en-US" sz="1100" b="0" i="0" kern="1200" dirty="0">
                <a:solidFill>
                  <a:schemeClr val="tx1"/>
                </a:solidFill>
                <a:latin typeface="+mn-lt"/>
                <a:ea typeface="+mn-ea"/>
                <a:cs typeface="+mn-cs"/>
              </a:rPr>
              <a:t> page contains two dynamic actions, 'FILTER REFRESH' and 'RESET REPORT'.</a:t>
            </a:r>
          </a:p>
          <a:p>
            <a:r>
              <a:rPr lang="en-US" sz="1100" b="0" i="0" kern="1200" dirty="0">
                <a:solidFill>
                  <a:schemeClr val="tx1"/>
                </a:solidFill>
                <a:latin typeface="+mn-lt"/>
                <a:ea typeface="+mn-ea"/>
                <a:cs typeface="+mn-cs"/>
              </a:rPr>
              <a:t>'FILTER REFRESH' fires when either the 'Department' or 'Job' select list values are changed and refreshes the report via Ajax to show the newly scoped employees.</a:t>
            </a:r>
          </a:p>
          <a:p>
            <a:r>
              <a:rPr lang="en-US" sz="1100" b="0" i="0" kern="1200" dirty="0">
                <a:solidFill>
                  <a:schemeClr val="tx1"/>
                </a:solidFill>
                <a:latin typeface="+mn-lt"/>
                <a:ea typeface="+mn-ea"/>
                <a:cs typeface="+mn-cs"/>
              </a:rPr>
              <a:t>'RESET REPORT' fires when the 'Reset' button is pressed, which resets the report via Ajax, by clearing the select lists and refreshing the report.</a:t>
            </a:r>
          </a:p>
          <a:p>
            <a:r>
              <a:rPr lang="en-US" sz="1100" b="0" i="0" kern="1200" dirty="0">
                <a:solidFill>
                  <a:schemeClr val="tx1"/>
                </a:solidFill>
                <a:latin typeface="+mn-lt"/>
                <a:ea typeface="+mn-ea"/>
                <a:cs typeface="+mn-cs"/>
              </a:rPr>
              <a:t>'FILTER REFRESH' uses one native action ('Refresh'). 'RESET REPORT' uses two native actions ('Set Value' and 'Refresh').</a:t>
            </a:r>
          </a:p>
          <a:p>
            <a:pPr marL="513080" indent="-514350">
              <a:buClr>
                <a:srgbClr val="FF0000"/>
              </a:buClr>
              <a:buNone/>
            </a:pPr>
            <a:endParaRPr lang="en-US" sz="3600" dirty="0">
              <a:solidFill>
                <a:srgbClr val="000000"/>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None/>
            </a:pPr>
            <a:r>
              <a:rPr lang="en-US" sz="1100" baseline="0" dirty="0">
                <a:latin typeface="+mn-lt"/>
              </a:rPr>
              <a:t>To create the first dynamic action (Filter Refresh), perform the following steps:</a:t>
            </a:r>
          </a:p>
          <a:p>
            <a:pPr marL="457200" lvl="1" indent="-228600">
              <a:buFont typeface="+mj-lt"/>
              <a:buAutoNum type="arabicPeriod"/>
            </a:pPr>
            <a:r>
              <a:rPr lang="en-US" sz="1100" dirty="0">
                <a:latin typeface="+mn-lt"/>
              </a:rPr>
              <a:t>View the page in Page Designer. Click the Dynamic Actions tab in the left pane</a:t>
            </a:r>
          </a:p>
          <a:p>
            <a:pPr marL="457200" lvl="1" indent="-228600">
              <a:buFont typeface="+mj-lt"/>
              <a:buAutoNum type="arabicPeriod"/>
            </a:pPr>
            <a:r>
              <a:rPr lang="en-US" sz="1100" dirty="0">
                <a:latin typeface="+mn-lt"/>
              </a:rPr>
              <a:t>Right-click Events and select Create Dynamic Action. A new dynamic action is created. The Property Editor displays Dynamic Action attributes.</a:t>
            </a:r>
          </a:p>
          <a:p>
            <a:pPr marL="457200" lvl="1" indent="-228600">
              <a:buFont typeface="+mj-lt"/>
              <a:buAutoNum type="arabicPeriod"/>
            </a:pPr>
            <a:r>
              <a:rPr lang="en-US" sz="1100" dirty="0">
                <a:latin typeface="+mn-lt"/>
              </a:rPr>
              <a:t>Specify the following Dynamic Action Attributes:</a:t>
            </a:r>
          </a:p>
          <a:p>
            <a:pPr marL="800100" lvl="3" indent="-228600"/>
            <a:r>
              <a:rPr lang="en-US" sz="1100" dirty="0">
                <a:latin typeface="+mn-lt"/>
              </a:rPr>
              <a:t>Name: Enter</a:t>
            </a:r>
            <a:r>
              <a:rPr lang="en-US" sz="1100" baseline="0" dirty="0">
                <a:latin typeface="+mn-lt"/>
              </a:rPr>
              <a:t> a name for the dynamic action. In the slide example, enter Filter Refresh.</a:t>
            </a:r>
          </a:p>
          <a:p>
            <a:pPr marL="800100" lvl="3" indent="-228600"/>
            <a:r>
              <a:rPr lang="en-US" sz="1100" baseline="0" dirty="0">
                <a:latin typeface="+mn-lt"/>
              </a:rPr>
              <a:t>Under When &gt; Event: </a:t>
            </a:r>
            <a:r>
              <a:rPr lang="en-US" sz="1100" b="0" i="0" kern="1200" dirty="0">
                <a:solidFill>
                  <a:schemeClr val="tx1"/>
                </a:solidFill>
                <a:latin typeface="+mn-lt"/>
                <a:ea typeface="+mn-ea"/>
                <a:cs typeface="+mn-cs"/>
              </a:rPr>
              <a:t>Specify the event that causes the dynamic action to fire. In the slide example, s</a:t>
            </a:r>
            <a:r>
              <a:rPr lang="en-US" sz="1100" baseline="0" dirty="0">
                <a:latin typeface="+mn-lt"/>
              </a:rPr>
              <a:t>elect Change.</a:t>
            </a:r>
          </a:p>
          <a:p>
            <a:pPr marL="800100" lvl="3" indent="-228600"/>
            <a:r>
              <a:rPr lang="en-US" sz="1100" baseline="0" dirty="0">
                <a:latin typeface="+mn-lt"/>
              </a:rPr>
              <a:t>For When &gt; Selection Type: </a:t>
            </a:r>
            <a:r>
              <a:rPr lang="en-US" sz="1100" b="0" i="0" kern="1200" dirty="0">
                <a:solidFill>
                  <a:schemeClr val="tx1"/>
                </a:solidFill>
                <a:latin typeface="+mn-lt"/>
                <a:ea typeface="+mn-ea"/>
                <a:cs typeface="+mn-cs"/>
              </a:rPr>
              <a:t>Select the type of page element or construct to be used to trigger the event. In the example, s</a:t>
            </a:r>
            <a:r>
              <a:rPr lang="en-US" sz="1100" baseline="0" dirty="0">
                <a:latin typeface="+mn-lt"/>
              </a:rPr>
              <a:t>elect Item(s)</a:t>
            </a:r>
          </a:p>
          <a:p>
            <a:pPr marL="800100" lvl="3" indent="-228600"/>
            <a:r>
              <a:rPr lang="en-US" sz="1100" baseline="0" dirty="0">
                <a:latin typeface="+mn-lt"/>
              </a:rPr>
              <a:t>For Item(s): Select P&lt;n&gt;_DEPTNO,P&lt;n&gt;_JOB (First select P&lt;n&gt;_DEPTNO, then select P&lt;n&gt;_JOB)</a:t>
            </a:r>
            <a:endParaRPr lang="en-US" sz="1100" dirty="0">
              <a:latin typeface="+mn-lt"/>
            </a:endParaRPr>
          </a:p>
          <a:p>
            <a:pPr marL="514350" lvl="2" indent="-228600">
              <a:buFont typeface="+mj-lt"/>
              <a:buAutoNum type="arabicPeriod" startAt="4"/>
            </a:pPr>
            <a:r>
              <a:rPr lang="en-US" sz="1100" dirty="0">
                <a:latin typeface="+mn-lt"/>
              </a:rPr>
              <a:t>Expand the Dynamic Action tree to view the True or False nodes. Under True, select the action that</a:t>
            </a:r>
            <a:r>
              <a:rPr lang="en-US" sz="1100" baseline="0" dirty="0">
                <a:latin typeface="+mn-lt"/>
              </a:rPr>
              <a:t> triggers when the condition is true</a:t>
            </a:r>
            <a:r>
              <a:rPr lang="en-US" sz="1100" dirty="0">
                <a:latin typeface="+mn-lt"/>
              </a:rPr>
              <a:t>. Edit the action in the Property Editor. For True action, specify the following:</a:t>
            </a:r>
          </a:p>
          <a:p>
            <a:pPr marL="857250" lvl="4" indent="-228600">
              <a:buFont typeface="Arial" pitchFamily="34" charset="0"/>
              <a:buChar char="•"/>
            </a:pPr>
            <a:r>
              <a:rPr lang="en-US" sz="1100" b="0" i="0" kern="1200" dirty="0">
                <a:solidFill>
                  <a:schemeClr val="tx1"/>
                </a:solidFill>
                <a:latin typeface="+mn-lt"/>
                <a:ea typeface="+mn-ea"/>
                <a:cs typeface="+mn-cs"/>
              </a:rPr>
              <a:t>In the slide, select Refresh.  </a:t>
            </a:r>
          </a:p>
          <a:p>
            <a:pPr marL="857250" lvl="4" indent="-228600">
              <a:buFont typeface="Arial" pitchFamily="34" charset="0"/>
              <a:buChar char="•"/>
            </a:pPr>
            <a:r>
              <a:rPr lang="en-US" sz="1100" b="0" i="0" kern="1200" baseline="0" dirty="0">
                <a:solidFill>
                  <a:schemeClr val="tx1"/>
                </a:solidFill>
                <a:latin typeface="+mn-lt"/>
                <a:ea typeface="+mn-ea"/>
                <a:cs typeface="+mn-cs"/>
              </a:rPr>
              <a:t>Under Affected Elements, select Region for Selection Type. Then, select the report region name. For example, in the slide, select Employees.</a:t>
            </a:r>
            <a:endParaRPr lang="en-US" sz="1100" dirty="0">
              <a:latin typeface="+mn-lt"/>
            </a:endParaRPr>
          </a:p>
          <a:p>
            <a:pPr marL="514350" lvl="2" indent="-228600">
              <a:buFont typeface="+mj-lt"/>
              <a:buNone/>
            </a:pPr>
            <a:endParaRPr lang="en-US" sz="1100" dirty="0">
              <a:latin typeface="+mn-lt"/>
            </a:endParaRPr>
          </a:p>
          <a:p>
            <a:pPr marL="513080" indent="-514350">
              <a:buClr>
                <a:srgbClr val="FF0000"/>
              </a:buClr>
              <a:buNone/>
            </a:pPr>
            <a:endParaRPr lang="en-US" sz="1100" dirty="0">
              <a:solidFill>
                <a:srgbClr val="000000"/>
              </a:solidFill>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US" sz="1100" dirty="0">
                <a:latin typeface="+mn-lt"/>
              </a:rPr>
              <a:t>Now, you create the second dynamic</a:t>
            </a:r>
            <a:r>
              <a:rPr lang="en-US" sz="1100" baseline="0" dirty="0">
                <a:latin typeface="+mn-lt"/>
              </a:rPr>
              <a:t> action, Reset Report. </a:t>
            </a:r>
          </a:p>
          <a:p>
            <a:pPr marL="457200" lvl="1" indent="-228600">
              <a:buFont typeface="+mj-lt"/>
              <a:buAutoNum type="arabicPeriod" startAt="5"/>
            </a:pPr>
            <a:r>
              <a:rPr lang="en-US" sz="1100" dirty="0">
                <a:latin typeface="+mn-lt"/>
              </a:rPr>
              <a:t>Right-click Events and select Create Dynamic Action. The Property Editor displays Dynamic Action attributes.</a:t>
            </a:r>
          </a:p>
          <a:p>
            <a:pPr marL="457200" lvl="1" indent="-228600">
              <a:buFont typeface="+mj-lt"/>
              <a:buAutoNum type="arabicPeriod" startAt="5"/>
            </a:pPr>
            <a:r>
              <a:rPr lang="en-US" sz="1100" dirty="0">
                <a:latin typeface="+mn-lt"/>
              </a:rPr>
              <a:t>Specify the following Dynamic Action Attributes:</a:t>
            </a:r>
          </a:p>
          <a:p>
            <a:pPr marL="800100" lvl="3" indent="-228600"/>
            <a:r>
              <a:rPr lang="en-US" sz="1100" dirty="0">
                <a:latin typeface="+mn-lt"/>
              </a:rPr>
              <a:t>Name: Enter</a:t>
            </a:r>
            <a:r>
              <a:rPr lang="en-US" sz="1100" baseline="0" dirty="0">
                <a:latin typeface="+mn-lt"/>
              </a:rPr>
              <a:t> a name for the dynamic action. In the slide example, enter Reset Report.</a:t>
            </a:r>
          </a:p>
          <a:p>
            <a:pPr marL="800100" lvl="3" indent="-228600"/>
            <a:r>
              <a:rPr lang="en-US" sz="1100" baseline="0" dirty="0">
                <a:latin typeface="+mn-lt"/>
              </a:rPr>
              <a:t>Sequence: Specify the sequence as 20</a:t>
            </a:r>
          </a:p>
          <a:p>
            <a:pPr marL="800100" lvl="3" indent="-228600"/>
            <a:r>
              <a:rPr lang="en-US" sz="1100" baseline="0" dirty="0">
                <a:latin typeface="+mn-lt"/>
              </a:rPr>
              <a:t>Under When &gt; Event: </a:t>
            </a:r>
            <a:r>
              <a:rPr lang="en-US" sz="1100" b="0" i="0" kern="1200" dirty="0">
                <a:solidFill>
                  <a:schemeClr val="tx1"/>
                </a:solidFill>
                <a:latin typeface="+mn-lt"/>
                <a:ea typeface="+mn-ea"/>
                <a:cs typeface="+mn-cs"/>
              </a:rPr>
              <a:t>Specify the event that causes the dynamic action to fire. In the slide example, s</a:t>
            </a:r>
            <a:r>
              <a:rPr lang="en-US" sz="1100" baseline="0" dirty="0">
                <a:latin typeface="+mn-lt"/>
              </a:rPr>
              <a:t>elect Click.</a:t>
            </a:r>
          </a:p>
          <a:p>
            <a:pPr marL="800100" lvl="3" indent="-228600"/>
            <a:r>
              <a:rPr lang="en-US" sz="1100" baseline="0" dirty="0">
                <a:latin typeface="+mn-lt"/>
              </a:rPr>
              <a:t>For When &gt; Selection Type: </a:t>
            </a:r>
            <a:r>
              <a:rPr lang="en-US" sz="1100" b="0" i="0" kern="1200" dirty="0">
                <a:solidFill>
                  <a:schemeClr val="tx1"/>
                </a:solidFill>
                <a:latin typeface="+mn-lt"/>
                <a:ea typeface="+mn-ea"/>
                <a:cs typeface="+mn-cs"/>
              </a:rPr>
              <a:t>Select the type of page element or construct to be used to trigger the event. In the example, s</a:t>
            </a:r>
            <a:r>
              <a:rPr lang="en-US" sz="1100" baseline="0" dirty="0">
                <a:latin typeface="+mn-lt"/>
              </a:rPr>
              <a:t>elect Button</a:t>
            </a:r>
          </a:p>
          <a:p>
            <a:pPr marL="800100" lvl="3" indent="-228600"/>
            <a:r>
              <a:rPr lang="en-US" sz="1100" baseline="0" dirty="0">
                <a:latin typeface="+mn-lt"/>
              </a:rPr>
              <a:t>For Button: Select P&lt;n&gt;_RESET</a:t>
            </a:r>
            <a:endParaRPr lang="en-US" sz="1100" dirty="0">
              <a:latin typeface="+mn-lt"/>
            </a:endParaRPr>
          </a:p>
          <a:p>
            <a:pPr lvl="3">
              <a:buNone/>
            </a:pPr>
            <a:r>
              <a:rPr lang="en-US" sz="1100" dirty="0">
                <a:latin typeface="+mn-lt"/>
              </a:rPr>
              <a:t>Now, </a:t>
            </a:r>
            <a:r>
              <a:rPr lang="en-US" sz="1100" b="0" i="0" kern="1200" dirty="0">
                <a:solidFill>
                  <a:schemeClr val="tx1"/>
                </a:solidFill>
                <a:latin typeface="+mn-lt"/>
                <a:ea typeface="+mn-ea"/>
                <a:cs typeface="+mn-cs"/>
              </a:rPr>
              <a:t>define the action that to be performed if the event evaluates to True or False.</a:t>
            </a:r>
          </a:p>
          <a:p>
            <a:pPr marL="513080" indent="-514350">
              <a:buClr>
                <a:srgbClr val="FF0000"/>
              </a:buClr>
              <a:buNone/>
            </a:pPr>
            <a:endParaRPr lang="en-US" sz="1100" dirty="0">
              <a:solidFill>
                <a:srgbClr val="000000"/>
              </a:solidFill>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514350" lvl="2" indent="-228600">
              <a:buFont typeface="+mj-lt"/>
              <a:buAutoNum type="arabicPeriod" startAt="7"/>
            </a:pPr>
            <a:r>
              <a:rPr lang="en-US" sz="1100" dirty="0">
                <a:latin typeface="+mn-lt"/>
              </a:rPr>
              <a:t>Expand the Dynamic Action tree to view the True or False nodes. Under True, select the action that</a:t>
            </a:r>
            <a:r>
              <a:rPr lang="en-US" sz="1100" baseline="0" dirty="0">
                <a:latin typeface="+mn-lt"/>
              </a:rPr>
              <a:t> triggers when the condition is true</a:t>
            </a:r>
            <a:r>
              <a:rPr lang="en-US" sz="1100" dirty="0">
                <a:latin typeface="+mn-lt"/>
              </a:rPr>
              <a:t>. Edit the action in the Property Editor. For True action, specify the following:</a:t>
            </a:r>
          </a:p>
          <a:p>
            <a:pPr marL="857250" lvl="4" indent="-228600">
              <a:buFont typeface="Arial" pitchFamily="34" charset="0"/>
              <a:buChar char="•"/>
            </a:pPr>
            <a:r>
              <a:rPr lang="en-US" sz="1100" b="0" i="0" kern="1200" dirty="0">
                <a:solidFill>
                  <a:schemeClr val="tx1"/>
                </a:solidFill>
                <a:latin typeface="+mn-lt"/>
                <a:ea typeface="+mn-ea"/>
                <a:cs typeface="+mn-cs"/>
              </a:rPr>
              <a:t>In the slide, select Set Value for Action.  </a:t>
            </a:r>
          </a:p>
          <a:p>
            <a:pPr marL="857250" lvl="4" indent="-228600">
              <a:buFont typeface="Arial" pitchFamily="34" charset="0"/>
              <a:buChar char="•"/>
            </a:pPr>
            <a:r>
              <a:rPr lang="en-US" sz="1100" b="0" i="0" kern="1200" dirty="0">
                <a:solidFill>
                  <a:schemeClr val="tx1"/>
                </a:solidFill>
                <a:latin typeface="+mn-lt"/>
                <a:ea typeface="+mn-ea"/>
                <a:cs typeface="+mn-cs"/>
              </a:rPr>
              <a:t>Under Settings, select Static Assignment for Set Type, and select Yes for Suppress Change Event.</a:t>
            </a:r>
            <a:endParaRPr lang="en-US" sz="1100" b="0" i="0" kern="1200" baseline="0" dirty="0">
              <a:solidFill>
                <a:schemeClr val="tx1"/>
              </a:solidFill>
              <a:latin typeface="+mn-lt"/>
              <a:ea typeface="+mn-ea"/>
              <a:cs typeface="+mn-cs"/>
            </a:endParaRPr>
          </a:p>
          <a:p>
            <a:pPr marL="857250" lvl="4" indent="-228600">
              <a:buFont typeface="Arial" pitchFamily="34" charset="0"/>
              <a:buChar char="•"/>
            </a:pPr>
            <a:r>
              <a:rPr lang="en-US" sz="1100" b="0" i="0" kern="1200" baseline="0" dirty="0">
                <a:solidFill>
                  <a:schemeClr val="tx1"/>
                </a:solidFill>
                <a:latin typeface="+mn-lt"/>
                <a:ea typeface="+mn-ea"/>
                <a:cs typeface="+mn-cs"/>
              </a:rPr>
              <a:t>Under Affected Elements, select Item(s) for Selection Type. Then, select P&lt;n&gt;_DEPTNO, P&lt;n&gt;_JOB.</a:t>
            </a:r>
          </a:p>
          <a:p>
            <a:pPr marL="857250" lvl="4" indent="-228600">
              <a:buFont typeface="Arial" pitchFamily="34" charset="0"/>
              <a:buChar char="•"/>
            </a:pPr>
            <a:r>
              <a:rPr lang="en-US" sz="1100" b="0" i="0" kern="1200" baseline="0" dirty="0">
                <a:solidFill>
                  <a:schemeClr val="tx1"/>
                </a:solidFill>
                <a:latin typeface="+mn-lt"/>
                <a:ea typeface="+mn-ea"/>
                <a:cs typeface="+mn-cs"/>
              </a:rPr>
              <a:t>Under Execution Options, enter 10 for Sequence</a:t>
            </a:r>
          </a:p>
          <a:p>
            <a:pPr marL="514350" lvl="2" indent="-228600">
              <a:buFont typeface="+mj-lt"/>
              <a:buAutoNum type="arabicPeriod" startAt="8"/>
            </a:pPr>
            <a:r>
              <a:rPr lang="en-US" sz="1100" b="0" i="0" kern="1200" baseline="0" dirty="0">
                <a:solidFill>
                  <a:schemeClr val="tx1"/>
                </a:solidFill>
                <a:latin typeface="+mn-lt"/>
                <a:ea typeface="+mn-ea"/>
                <a:cs typeface="+mn-cs"/>
              </a:rPr>
              <a:t>You need to create another True action. Now, right click True and select Create True Action.</a:t>
            </a:r>
          </a:p>
          <a:p>
            <a:pPr marL="857250" lvl="4" indent="-228600">
              <a:buFont typeface="Arial" pitchFamily="34" charset="0"/>
              <a:buChar char="•"/>
            </a:pPr>
            <a:r>
              <a:rPr lang="en-US" sz="1100" b="0" i="0" kern="1200" dirty="0">
                <a:solidFill>
                  <a:schemeClr val="tx1"/>
                </a:solidFill>
                <a:latin typeface="+mn-lt"/>
                <a:ea typeface="+mn-ea"/>
                <a:cs typeface="+mn-cs"/>
              </a:rPr>
              <a:t>In the slide, select Refresh for Action.  </a:t>
            </a:r>
          </a:p>
          <a:p>
            <a:pPr marL="857250" lvl="4" indent="-228600">
              <a:buFont typeface="Arial" pitchFamily="34" charset="0"/>
              <a:buChar char="•"/>
            </a:pPr>
            <a:r>
              <a:rPr lang="en-US" sz="1100" b="0" i="0" kern="1200" baseline="0" dirty="0">
                <a:solidFill>
                  <a:schemeClr val="tx1"/>
                </a:solidFill>
                <a:latin typeface="+mn-lt"/>
                <a:ea typeface="+mn-ea"/>
                <a:cs typeface="+mn-cs"/>
              </a:rPr>
              <a:t>Under Affected Elements, select Region for Selection Type. Then, select the report region. In the slide, select Employees for region.</a:t>
            </a:r>
          </a:p>
          <a:p>
            <a:pPr marL="857250" lvl="4" indent="-228600">
              <a:buFont typeface="Arial" pitchFamily="34" charset="0"/>
              <a:buChar char="•"/>
            </a:pPr>
            <a:r>
              <a:rPr lang="en-US" sz="1100" b="0" i="0" kern="1200" baseline="0" dirty="0">
                <a:solidFill>
                  <a:schemeClr val="tx1"/>
                </a:solidFill>
                <a:latin typeface="+mn-lt"/>
                <a:ea typeface="+mn-ea"/>
                <a:cs typeface="+mn-cs"/>
              </a:rPr>
              <a:t>Under Execution Options, enter 20 for Sequence</a:t>
            </a:r>
          </a:p>
          <a:p>
            <a:pPr marL="514350" lvl="2" indent="-228600">
              <a:buFont typeface="+mj-lt"/>
              <a:buAutoNum type="arabicPeriod" startAt="9"/>
            </a:pPr>
            <a:r>
              <a:rPr lang="en-US" sz="1100" b="0" i="0" kern="1200" baseline="0" dirty="0">
                <a:solidFill>
                  <a:schemeClr val="tx1"/>
                </a:solidFill>
                <a:latin typeface="+mn-lt"/>
                <a:ea typeface="+mn-ea"/>
                <a:cs typeface="+mn-cs"/>
              </a:rPr>
              <a:t>Click Save and Run Page.</a:t>
            </a:r>
            <a:endParaRPr lang="en-US" sz="1100" baseline="0" dirty="0">
              <a:latin typeface="+mn-lt"/>
            </a:endParaRPr>
          </a:p>
          <a:p>
            <a:pPr marL="857250" lvl="4" indent="-228600">
              <a:buFont typeface="Arial" pitchFamily="34" charset="0"/>
              <a:buChar char="•"/>
            </a:pPr>
            <a:endParaRPr lang="en-US" sz="1100" dirty="0">
              <a:latin typeface="+mn-lt"/>
            </a:endParaRPr>
          </a:p>
          <a:p>
            <a:pPr marL="514350" lvl="2" indent="-228600">
              <a:buFont typeface="+mj-lt"/>
              <a:buNone/>
            </a:pPr>
            <a:endParaRPr lang="en-US" sz="1100" dirty="0">
              <a:latin typeface="+mn-lt"/>
            </a:endParaRPr>
          </a:p>
          <a:p>
            <a:pPr marL="513080" indent="-514350">
              <a:buClr>
                <a:srgbClr val="FF0000"/>
              </a:buClr>
              <a:buNone/>
            </a:pPr>
            <a:endParaRPr lang="en-US" sz="1100" dirty="0">
              <a:solidFill>
                <a:srgbClr val="000000"/>
              </a:solidFill>
              <a:latin typeface="+mn-lt"/>
            </a:endParaRPr>
          </a:p>
          <a:p>
            <a:pPr marL="513080" indent="-514350">
              <a:buClr>
                <a:srgbClr val="FF0000"/>
              </a:buClr>
              <a:buNone/>
            </a:pPr>
            <a:endParaRPr lang="en-US" sz="1100" dirty="0">
              <a:solidFill>
                <a:srgbClr val="000000"/>
              </a:solidFill>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3317463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Oracle Application Express supports a set group of authentication scheme, authorization scheme, item, region, dynamic action, and process types. Plug-ins offer a means of augmenting these built-in types by declaratively creating and using new types in your application. Because plug-ins are designed for reuse, developers can export and import them to other workspaces and also share them with the Oracle Application Express Plug-in community by using the Plug-in Repository. </a:t>
            </a:r>
          </a:p>
          <a:p>
            <a:r>
              <a:rPr lang="en-US" dirty="0"/>
              <a:t>Once defined, plug-in based components are created and maintained very much like standard Application Express components. Plug-ins enable developers to create highly customized components to enhance the functionality, appearance and user friendliness of their applications.</a:t>
            </a:r>
          </a:p>
          <a:p>
            <a:r>
              <a:rPr lang="en-US" dirty="0"/>
              <a:t>The</a:t>
            </a:r>
            <a:r>
              <a:rPr lang="en-US" baseline="0" dirty="0"/>
              <a:t> slide example shows a specified format for the Phone Number. You import the Masked Field [Plug-In] in to your application and then create an item of Masked Field [Plug-In] type on the Customer Details page. In the next few slides, you learn how to import and implement a plug-in in your application.</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shows steps involved in the process of implementing a plug-in in your application. Once you create or import a plug-in, you review the plug-in definition and make changes</a:t>
            </a:r>
            <a:r>
              <a:rPr lang="en-US" baseline="0" dirty="0"/>
              <a:t> to optimize the use of plug-ins.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55654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Plug-in Repository provides a central location where developers can share and download plug-ins. The repository is located on the Oracle Technology Network.</a:t>
            </a:r>
          </a:p>
          <a:p>
            <a:r>
              <a:rPr lang="en-US" dirty="0"/>
              <a:t>To view the Plug-in repository, perform the following steps:</a:t>
            </a:r>
          </a:p>
          <a:p>
            <a:pPr marL="457200" lvl="1" indent="-228600">
              <a:buFont typeface="+mj-lt"/>
              <a:buAutoNum type="arabicPeriod"/>
            </a:pPr>
            <a:r>
              <a:rPr lang="en-US" dirty="0"/>
              <a:t>Navigate to the Plug-ins page. To access the Plug-ins page, navigate to your application home page. Click Shared Components,</a:t>
            </a:r>
            <a:r>
              <a:rPr lang="en-US" baseline="0" dirty="0"/>
              <a:t> and under Other Components select Plug-ins.</a:t>
            </a:r>
          </a:p>
          <a:p>
            <a:pPr marL="457200" lvl="1" indent="-228600">
              <a:buFont typeface="+mj-lt"/>
              <a:buAutoNum type="arabicPeriod"/>
            </a:pPr>
            <a:r>
              <a:rPr lang="en-US" dirty="0"/>
              <a:t>Click View Plug-in Repository. The Oracle Application Express Plug-in Repository displays. </a:t>
            </a:r>
          </a:p>
          <a:p>
            <a:pPr marL="0" lvl="0" indent="0">
              <a:buFontTx/>
              <a:buNone/>
            </a:pPr>
            <a:r>
              <a:rPr lang="en-US" dirty="0"/>
              <a:t>In your browser, you can also navigate to the Oracle Application Express Plug-in Repository: https://</a:t>
            </a:r>
            <a:r>
              <a:rPr lang="en-US" dirty="0" err="1"/>
              <a:t>apex.oracle.com</a:t>
            </a:r>
            <a:r>
              <a:rPr lang="en-US" dirty="0"/>
              <a:t>/plugins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latin typeface="Arial" charset="0"/>
              </a:rPr>
              <a:t>To implement</a:t>
            </a:r>
            <a:r>
              <a:rPr lang="en-US" baseline="0" dirty="0">
                <a:latin typeface="Arial" charset="0"/>
              </a:rPr>
              <a:t> a plug-in in your application, you need to first import or create it in your application. To import a plug-in to your application, perform the following </a:t>
            </a:r>
            <a:r>
              <a:rPr lang="en-US" dirty="0">
                <a:latin typeface="Arial" charset="0"/>
              </a:rPr>
              <a:t>steps:</a:t>
            </a:r>
          </a:p>
          <a:p>
            <a:pPr marL="457200" lvl="1" indent="-228600">
              <a:buFont typeface="+mj-lt"/>
              <a:buAutoNum type="arabicPeriod"/>
            </a:pPr>
            <a:r>
              <a:rPr lang="en-US" dirty="0">
                <a:latin typeface="Arial" charset="0"/>
              </a:rPr>
              <a:t>Navigate to your application home page and click Shared Components. </a:t>
            </a:r>
          </a:p>
          <a:p>
            <a:pPr marL="457200" lvl="1" indent="-228600">
              <a:buFont typeface="+mj-lt"/>
              <a:buAutoNum type="arabicPeriod"/>
            </a:pPr>
            <a:r>
              <a:rPr lang="en-US" dirty="0">
                <a:latin typeface="Arial" charset="0"/>
              </a:rPr>
              <a:t>Under Other Components, select</a:t>
            </a:r>
            <a:r>
              <a:rPr lang="en-US" baseline="0" dirty="0">
                <a:latin typeface="Arial" charset="0"/>
              </a:rPr>
              <a:t> Plug-ins.</a:t>
            </a:r>
          </a:p>
          <a:p>
            <a:pPr marL="457200" lvl="1" indent="-228600">
              <a:buFont typeface="+mj-lt"/>
              <a:buAutoNum type="arabicPeriod"/>
            </a:pPr>
            <a:r>
              <a:rPr lang="en-US" baseline="0" dirty="0">
                <a:latin typeface="Arial" charset="0"/>
              </a:rPr>
              <a:t>On the Plug-ins page, click Import.</a:t>
            </a:r>
          </a:p>
          <a:p>
            <a:pPr marL="457200" lvl="1" indent="-228600">
              <a:buFont typeface="+mj-lt"/>
              <a:buAutoNum type="arabicPeriod"/>
            </a:pPr>
            <a:r>
              <a:rPr lang="en-US" baseline="0" dirty="0">
                <a:latin typeface="Arial" charset="0"/>
              </a:rPr>
              <a:t>From your local directory, choose the plug-in import file. Notice that the file type is automatically set to Plug-in. Click Next.</a:t>
            </a:r>
          </a:p>
          <a:p>
            <a:pPr marL="457200" lvl="1" indent="-228600">
              <a:buFont typeface="+mj-lt"/>
              <a:buAutoNum type="arabicPeriod"/>
            </a:pPr>
            <a:r>
              <a:rPr lang="en-US" baseline="0" dirty="0">
                <a:latin typeface="Arial" charset="0"/>
              </a:rPr>
              <a:t>The file has been imported successfully. Click Next on the file import confirmation page.</a:t>
            </a:r>
            <a:endParaRPr lang="en-US" dirty="0">
              <a:latin typeface="Arial" charset="0"/>
            </a:endParaRPr>
          </a:p>
          <a:p>
            <a:pPr lvl="2">
              <a:buFont typeface="Times New Roman" pitchFamily="18"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6"/>
              <a:tabLst/>
              <a:defRPr/>
            </a:pPr>
            <a:r>
              <a:rPr lang="en-US" dirty="0"/>
              <a:t>On</a:t>
            </a:r>
            <a:r>
              <a:rPr lang="en-US" baseline="0" dirty="0"/>
              <a:t> the Install page, </a:t>
            </a:r>
            <a:r>
              <a:rPr lang="en-US" dirty="0">
                <a:latin typeface="Arial" charset="0"/>
              </a:rPr>
              <a:t>select the application that you want to install the plug-in into. Then, click Install Plug-in.</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startAt="6"/>
              <a:tabLst/>
              <a:defRPr/>
            </a:pPr>
            <a:r>
              <a:rPr lang="en-US" dirty="0">
                <a:latin typeface="Arial" charset="0"/>
              </a:rPr>
              <a:t>On the Component Settings page, click Apply Changes. The Plug-in is installed and is now listed on the Plug-ins page.</a:t>
            </a:r>
          </a:p>
          <a:p>
            <a:pPr lvl="2">
              <a:buFont typeface="Times New Roman" pitchFamily="18"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3906263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dirty="0">
                <a:latin typeface="Arial" charset="0"/>
              </a:rPr>
              <a:t>To review the a plug-in definition, navigate to your application Shared</a:t>
            </a:r>
            <a:r>
              <a:rPr lang="en-US" baseline="0" dirty="0">
                <a:latin typeface="Arial" charset="0"/>
              </a:rPr>
              <a:t> Components. Then, under Other Components, click Plug-ins. On </a:t>
            </a:r>
            <a:r>
              <a:rPr lang="en-US" dirty="0">
                <a:latin typeface="Arial" charset="0"/>
              </a:rPr>
              <a:t>the plug-ins</a:t>
            </a:r>
            <a:r>
              <a:rPr lang="en-US" baseline="0" dirty="0">
                <a:latin typeface="Arial" charset="0"/>
              </a:rPr>
              <a:t> page, under Name, click the plug-in name. You are now navigated to the plug-in definition. </a:t>
            </a:r>
          </a:p>
          <a:p>
            <a:pPr lvl="0">
              <a:buFontTx/>
              <a:buNone/>
            </a:pPr>
            <a:endParaRPr lang="en-US" baseline="0"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1">
              <a:buFontTx/>
              <a:buNone/>
            </a:pPr>
            <a:r>
              <a:rPr lang="en-US" dirty="0">
                <a:latin typeface="+mn-lt"/>
              </a:rPr>
              <a:t>Now that the plug-in is installed in your application, you can</a:t>
            </a:r>
            <a:r>
              <a:rPr lang="en-US" baseline="0" dirty="0">
                <a:latin typeface="+mn-lt"/>
              </a:rPr>
              <a:t> use it. In the slide example, you already created an interactive grid</a:t>
            </a:r>
          </a:p>
          <a:p>
            <a:pPr lvl="1">
              <a:buFontTx/>
              <a:buNone/>
            </a:pPr>
            <a:r>
              <a:rPr lang="en-US" baseline="0" dirty="0">
                <a:latin typeface="+mn-lt"/>
              </a:rPr>
              <a:t> on the EBA_DEMO_IG_EMP table. This interactive grid includes a RATING column which is a Number Field type. You modify the RATING column type to use the Modern Star Rating [Plug-in] type. </a:t>
            </a:r>
          </a:p>
          <a:p>
            <a:pPr lvl="1">
              <a:buFontTx/>
              <a:buNone/>
            </a:pPr>
            <a:r>
              <a:rPr lang="en-US" baseline="0" dirty="0">
                <a:latin typeface="+mn-lt"/>
              </a:rPr>
              <a:t>In the slide example, perform the following steps:</a:t>
            </a:r>
          </a:p>
          <a:p>
            <a:pPr marL="514350" lvl="2" indent="-228600">
              <a:buFont typeface="+mj-lt"/>
              <a:buAutoNum type="arabicPeriod"/>
            </a:pPr>
            <a:r>
              <a:rPr lang="en-US" baseline="0" dirty="0">
                <a:latin typeface="+mn-lt"/>
              </a:rPr>
              <a:t>View the page in page designer.</a:t>
            </a:r>
          </a:p>
          <a:p>
            <a:pPr marL="514350" lvl="2" indent="-228600">
              <a:buFont typeface="+mj-lt"/>
              <a:buAutoNum type="arabicPeriod"/>
            </a:pPr>
            <a:r>
              <a:rPr lang="en-US" baseline="0" dirty="0">
                <a:latin typeface="+mn-lt"/>
              </a:rPr>
              <a:t>Under Rendering, select the Interactive Grid region and expand Columns. </a:t>
            </a:r>
          </a:p>
          <a:p>
            <a:pPr marL="514350" lvl="2" indent="-228600">
              <a:buFont typeface="+mj-lt"/>
              <a:buAutoNum type="arabicPeriod"/>
            </a:pPr>
            <a:r>
              <a:rPr lang="en-US" baseline="0" dirty="0">
                <a:latin typeface="+mn-lt"/>
              </a:rPr>
              <a:t>Select RATING</a:t>
            </a:r>
          </a:p>
          <a:p>
            <a:pPr marL="5143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latin typeface="+mn-lt"/>
              </a:rPr>
              <a:t>In the Property Editor, under Identification, select Modern Star Rating [Plug-in] type. </a:t>
            </a:r>
          </a:p>
          <a:p>
            <a:pPr marL="514350" lvl="2" indent="-228600">
              <a:buFont typeface="+mj-lt"/>
              <a:buAutoNum type="arabicPeriod"/>
            </a:pPr>
            <a:endParaRPr lang="en-US" baseline="0"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3217235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342900" lvl="1" indent="-228600">
              <a:buFont typeface="+mj-lt"/>
              <a:buAutoNum type="arabicPeriod" startAt="5"/>
            </a:pPr>
            <a:r>
              <a:rPr lang="en-US" dirty="0">
                <a:latin typeface="+mn-lt"/>
              </a:rPr>
              <a:t>Under Settings, enter the number of stars you want to be displayed. In the slide example, enter 5. You can choose to use the component defaults for the plug-in. In the slide example, you do not want to use the default fa-star icon. Therefore, select No for Use Component Defaults.</a:t>
            </a:r>
            <a:br>
              <a:rPr lang="en-US" dirty="0">
                <a:latin typeface="+mn-lt"/>
              </a:rPr>
            </a:br>
            <a:r>
              <a:rPr lang="en-US" dirty="0">
                <a:latin typeface="+mn-lt"/>
              </a:rPr>
              <a:t>Click the Icon select list.</a:t>
            </a:r>
          </a:p>
          <a:p>
            <a:pPr marL="342900" lvl="1" indent="-228600">
              <a:buFont typeface="+mj-lt"/>
              <a:buAutoNum type="arabicPeriod" startAt="5"/>
            </a:pPr>
            <a:r>
              <a:rPr lang="en-US" dirty="0">
                <a:latin typeface="+mn-lt"/>
              </a:rPr>
              <a:t>The Pick Icon dialog appears. This displays the Font APEX icon library. In the slide example, enter thumbs in the search filed and click Search. Select any of the icons from the filtered result.</a:t>
            </a:r>
          </a:p>
          <a:p>
            <a:pPr marL="342900" lvl="1" indent="-228600">
              <a:buFont typeface="+mj-lt"/>
              <a:buAutoNum type="arabicPeriod" startAt="5"/>
            </a:pPr>
            <a:r>
              <a:rPr lang="en-US" dirty="0">
                <a:latin typeface="+mn-lt"/>
              </a:rPr>
              <a:t>Accept the remaining defaults. Click Save and Run Page. In the interactive grid, you can now see the implementation of the Star Rating Plug-in for the Rating column.</a:t>
            </a:r>
          </a:p>
          <a:p>
            <a:pPr lvl="1">
              <a:buFontTx/>
              <a:buNone/>
            </a:pPr>
            <a:endParaRPr lang="en-US"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2838446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27</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03834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591522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176588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Developers use dynamic</a:t>
            </a:r>
            <a:r>
              <a:rPr lang="en-US" sz="1100" b="0" i="0" kern="1200" baseline="0" dirty="0">
                <a:solidFill>
                  <a:schemeClr val="tx1"/>
                </a:solidFill>
                <a:latin typeface="+mn-lt"/>
                <a:ea typeface="+mn-ea"/>
                <a:cs typeface="+mn-cs"/>
              </a:rPr>
              <a:t> actions </a:t>
            </a:r>
            <a:r>
              <a:rPr lang="en-US" sz="1100" b="0" i="0" kern="1200" dirty="0">
                <a:solidFill>
                  <a:schemeClr val="tx1"/>
                </a:solidFill>
                <a:latin typeface="+mn-lt"/>
                <a:ea typeface="+mn-ea"/>
                <a:cs typeface="+mn-cs"/>
              </a:rPr>
              <a:t>to define complex client-side behavior declaratively without the need for JavaScript. </a:t>
            </a:r>
            <a:r>
              <a:rPr lang="en-US" baseline="0" dirty="0"/>
              <a:t>In this lesson, you learn how to create and use dynamic actions in your application. </a:t>
            </a:r>
            <a:r>
              <a:rPr lang="en-US" sz="1100" b="0" i="0" kern="1200" dirty="0">
                <a:solidFill>
                  <a:schemeClr val="tx1"/>
                </a:solidFill>
                <a:latin typeface="+mn-lt"/>
                <a:ea typeface="+mn-ea"/>
                <a:cs typeface="+mn-cs"/>
              </a:rPr>
              <a:t>This lesson also covers how to import and use plug-ins. You can find plug-in examples on the Oracle Application Express Plug-in Repository: </a:t>
            </a:r>
            <a:r>
              <a:rPr lang="en-US" sz="1100" b="1" i="0" kern="1200" dirty="0">
                <a:solidFill>
                  <a:schemeClr val="tx1"/>
                </a:solidFill>
                <a:latin typeface="+mn-lt"/>
                <a:ea typeface="+mn-ea"/>
                <a:cs typeface="+mn-cs"/>
              </a:rPr>
              <a:t>https://</a:t>
            </a:r>
            <a:r>
              <a:rPr lang="en-US" sz="1100" b="1" i="0" kern="1200" dirty="0" err="1">
                <a:solidFill>
                  <a:schemeClr val="tx1"/>
                </a:solidFill>
                <a:latin typeface="+mn-lt"/>
                <a:ea typeface="+mn-ea"/>
                <a:cs typeface="+mn-cs"/>
              </a:rPr>
              <a:t>apex.oracle.com</a:t>
            </a:r>
            <a:r>
              <a:rPr lang="en-US" sz="1100" b="1" i="0" kern="1200" dirty="0">
                <a:solidFill>
                  <a:schemeClr val="tx1"/>
                </a:solidFill>
                <a:latin typeface="+mn-lt"/>
                <a:ea typeface="+mn-ea"/>
                <a:cs typeface="+mn-cs"/>
              </a:rPr>
              <a:t>/plugins </a:t>
            </a:r>
            <a:r>
              <a:rPr lang="en-US" sz="1100" b="0" i="0" kern="1200" dirty="0">
                <a:solidFill>
                  <a:schemeClr val="tx1"/>
                </a:solidFill>
                <a:latin typeface="+mn-lt"/>
                <a:ea typeface="+mn-ea"/>
                <a:cs typeface="+mn-cs"/>
              </a:rPr>
              <a:t>and in the </a:t>
            </a:r>
            <a:r>
              <a:rPr lang="en-US" sz="1100" b="0" i="1" kern="1200" dirty="0">
                <a:solidFill>
                  <a:schemeClr val="tx1"/>
                </a:solidFill>
                <a:latin typeface="+mn-lt"/>
                <a:ea typeface="+mn-ea"/>
                <a:cs typeface="+mn-cs"/>
              </a:rPr>
              <a:t>Sample Database Application</a:t>
            </a:r>
            <a:r>
              <a:rPr lang="en-US" sz="1100" b="0" i="0" kern="1200" dirty="0">
                <a:solidFill>
                  <a:schemeClr val="tx1"/>
                </a:solidFill>
                <a:latin typeface="+mn-lt"/>
                <a:ea typeface="+mn-ea"/>
                <a:cs typeface="+mn-cs"/>
              </a:rPr>
              <a:t>.</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Dynamic actions provide you a way to define complex client-side behavior declaratively without the need to know or code JavaScript or AJAX. Using the Dynamic Action Create wizard, you specify an action that is performed when a defined set of conditions occur. You can also specify which elements are affected by the action, and when and how they are affected.</a:t>
            </a:r>
          </a:p>
          <a:p>
            <a:r>
              <a:rPr lang="en-US" sz="1100" b="0" i="0" kern="1200" dirty="0">
                <a:solidFill>
                  <a:schemeClr val="tx1"/>
                </a:solidFill>
                <a:latin typeface="+mn-lt"/>
                <a:ea typeface="+mn-ea"/>
                <a:cs typeface="+mn-cs"/>
              </a:rPr>
              <a:t>When working with dynamic actions, you should be mindful of the fact that the more dynamic actions you add to a page, the greater your overall page size. This is because the dynamic action framework emits additional JavaScript and possibly AJAX code to the client for each dynamic action defined, which then also must be downloaded and executed by the framework in the client.</a:t>
            </a:r>
          </a:p>
          <a:p>
            <a:endParaRPr lang="en-US" sz="11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The</a:t>
            </a:r>
            <a:r>
              <a:rPr lang="en-US" sz="1100" b="0" i="0" kern="1200" baseline="0" dirty="0">
                <a:solidFill>
                  <a:schemeClr val="tx1"/>
                </a:solidFill>
                <a:latin typeface="+mn-lt"/>
                <a:ea typeface="+mn-ea"/>
                <a:cs typeface="+mn-cs"/>
              </a:rPr>
              <a:t> slide example </a:t>
            </a:r>
            <a:r>
              <a:rPr lang="en-US" sz="1100" b="0" i="0" kern="1200" dirty="0">
                <a:solidFill>
                  <a:schemeClr val="tx1"/>
                </a:solidFill>
                <a:latin typeface="+mn-lt"/>
                <a:ea typeface="+mn-ea"/>
                <a:cs typeface="+mn-cs"/>
              </a:rPr>
              <a:t>demonstrates how dynamic actions can be used to control multiple items and also that disabling items works for multiple item types. To achieve this, the form page contains a dynamic action called 'JOB EQUALS SALESMAN'. This fires whenever a different 'Job' is selected from the 'Job' select list and checks if the value is equal to 'SALESMAN'. If it is equal to 'SALESMAN' the 'Commission' and '</a:t>
            </a:r>
            <a:r>
              <a:rPr lang="en-US" sz="1100" b="0" i="0" kern="1200" dirty="0" err="1">
                <a:solidFill>
                  <a:schemeClr val="tx1"/>
                </a:solidFill>
                <a:latin typeface="+mn-lt"/>
                <a:ea typeface="+mn-ea"/>
                <a:cs typeface="+mn-cs"/>
              </a:rPr>
              <a:t>Hiredate</a:t>
            </a:r>
            <a:r>
              <a:rPr lang="en-US" sz="1100" b="0" i="0" kern="1200" dirty="0">
                <a:solidFill>
                  <a:schemeClr val="tx1"/>
                </a:solidFill>
                <a:latin typeface="+mn-lt"/>
                <a:ea typeface="+mn-ea"/>
                <a:cs typeface="+mn-cs"/>
              </a:rPr>
              <a:t>' page items are enabled, otherwise they are disabled. It uses 2 native actions ('Enable' and 'Disable'). You learn how to create dynamic actions in the next few slides.</a:t>
            </a:r>
          </a:p>
          <a:p>
            <a:endParaRPr lang="en-US" sz="1100" b="0" i="0" kern="1200" dirty="0">
              <a:solidFill>
                <a:schemeClr val="tx1"/>
              </a:solidFill>
              <a:latin typeface="+mn-lt"/>
              <a:ea typeface="+mn-ea"/>
              <a:cs typeface="+mn-cs"/>
            </a:endParaRPr>
          </a:p>
          <a:p>
            <a:endParaRPr lang="en-US" sz="11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process of implementing a dynamic action involves the following:</a:t>
            </a:r>
          </a:p>
          <a:p>
            <a:pPr marL="457200" lvl="1" indent="-228600">
              <a:buFont typeface="+mj-lt"/>
              <a:buAutoNum type="arabicPeriod"/>
            </a:pPr>
            <a:r>
              <a:rPr lang="en-US" dirty="0"/>
              <a:t>Create or edit an item, interactive grid column, button, region, JavaScript Expression, or jQuery selector on a page. This component is referenced within the dynamic action in defining when it fires.</a:t>
            </a:r>
          </a:p>
          <a:p>
            <a:pPr marL="457200" lvl="1" indent="-228600">
              <a:buFont typeface="+mj-lt"/>
              <a:buAutoNum type="arabicPeriod"/>
            </a:pPr>
            <a:r>
              <a:rPr lang="en-US" dirty="0"/>
              <a:t>Create a dynamic action from the application page that invokes the action.</a:t>
            </a:r>
          </a:p>
          <a:p>
            <a:pPr marL="457200" lvl="1" indent="-228600">
              <a:buFont typeface="+mj-lt"/>
              <a:buAutoNum type="arabicPeriod"/>
            </a:pPr>
            <a:r>
              <a:rPr lang="en-US" dirty="0"/>
              <a:t>Run your application to test the dynamic action.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200" b="0" i="0" kern="1200" dirty="0">
                <a:solidFill>
                  <a:schemeClr val="tx1"/>
                </a:solidFill>
                <a:latin typeface="+mn-lt"/>
                <a:ea typeface="+mn-ea"/>
                <a:cs typeface="+mn-cs"/>
              </a:rPr>
              <a:t>Creating a dynamic action involves specifying the following:</a:t>
            </a:r>
          </a:p>
          <a:p>
            <a:pPr lvl="1">
              <a:buFont typeface="Arial" pitchFamily="34" charset="0"/>
              <a:buChar char="•"/>
            </a:pPr>
            <a:r>
              <a:rPr lang="en-US" sz="1200" b="0" i="0" kern="1200" dirty="0">
                <a:solidFill>
                  <a:schemeClr val="tx1"/>
                </a:solidFill>
                <a:latin typeface="+mn-lt"/>
                <a:ea typeface="+mn-ea"/>
                <a:cs typeface="+mn-cs"/>
              </a:rPr>
              <a:t>When the action happens (with optional conditions)</a:t>
            </a:r>
          </a:p>
          <a:p>
            <a:pPr lvl="1">
              <a:buFont typeface="Arial" pitchFamily="34" charset="0"/>
              <a:buChar char="•"/>
            </a:pPr>
            <a:r>
              <a:rPr lang="en-US" sz="1200" b="0" i="0" kern="1200" dirty="0">
                <a:solidFill>
                  <a:schemeClr val="tx1"/>
                </a:solidFill>
                <a:latin typeface="+mn-lt"/>
                <a:ea typeface="+mn-ea"/>
                <a:cs typeface="+mn-cs"/>
              </a:rPr>
              <a:t>What</a:t>
            </a:r>
            <a:r>
              <a:rPr lang="en-US" sz="1200" b="0" i="0" kern="1200" baseline="0" dirty="0">
                <a:solidFill>
                  <a:schemeClr val="tx1"/>
                </a:solidFill>
                <a:latin typeface="+mn-lt"/>
                <a:ea typeface="+mn-ea"/>
                <a:cs typeface="+mn-cs"/>
              </a:rPr>
              <a:t> action or actions are performed</a:t>
            </a:r>
          </a:p>
          <a:p>
            <a:pPr lvl="1">
              <a:buFont typeface="Arial" pitchFamily="34" charset="0"/>
              <a:buChar char="•"/>
            </a:pPr>
            <a:r>
              <a:rPr lang="en-US" sz="1200" b="0" i="0" kern="1200" baseline="0" dirty="0">
                <a:solidFill>
                  <a:schemeClr val="tx1"/>
                </a:solidFill>
                <a:latin typeface="+mn-lt"/>
                <a:ea typeface="+mn-ea"/>
                <a:cs typeface="+mn-cs"/>
              </a:rPr>
              <a:t>What elements are affected by the action</a:t>
            </a:r>
            <a:endParaRPr lang="en-US" sz="1200" b="0" i="0" kern="1200" dirty="0">
              <a:solidFill>
                <a:schemeClr val="tx1"/>
              </a:solidFill>
              <a:latin typeface="+mn-lt"/>
              <a:ea typeface="+mn-ea"/>
              <a:cs typeface="+mn-cs"/>
            </a:endParaRPr>
          </a:p>
          <a:p>
            <a:pPr marL="513080" indent="-514350">
              <a:buClr>
                <a:srgbClr val="FF0000"/>
              </a:buClr>
              <a:buNone/>
            </a:pPr>
            <a:r>
              <a:rPr lang="en-US" sz="3600" dirty="0">
                <a:solidFill>
                  <a:srgbClr val="000000"/>
                </a:solidFill>
              </a:rPr>
              <a:t>The slide shows steps involved</a:t>
            </a:r>
            <a:r>
              <a:rPr lang="en-US" sz="3600" baseline="0" dirty="0">
                <a:solidFill>
                  <a:srgbClr val="000000"/>
                </a:solidFill>
              </a:rPr>
              <a:t> in creating a dynamic action. </a:t>
            </a:r>
            <a:r>
              <a:rPr lang="en-US" sz="1200" b="0" i="0" kern="1200" dirty="0">
                <a:solidFill>
                  <a:schemeClr val="tx1"/>
                </a:solidFill>
                <a:latin typeface="+mn-lt"/>
                <a:ea typeface="+mn-ea"/>
                <a:cs typeface="+mn-cs"/>
              </a:rPr>
              <a:t>You can create a dynamic action in Page Designer</a:t>
            </a:r>
            <a:r>
              <a:rPr lang="en-US" sz="1200" b="0" i="0" kern="1200" baseline="0" dirty="0">
                <a:solidFill>
                  <a:schemeClr val="tx1"/>
                </a:solidFill>
                <a:latin typeface="+mn-lt"/>
                <a:ea typeface="+mn-ea"/>
                <a:cs typeface="+mn-cs"/>
              </a:rPr>
              <a:t> by any of the</a:t>
            </a:r>
          </a:p>
          <a:p>
            <a:pPr marL="513080" indent="-514350">
              <a:buClr>
                <a:srgbClr val="FF0000"/>
              </a:buClr>
              <a:buNone/>
            </a:pPr>
            <a:r>
              <a:rPr lang="en-US" sz="1200" b="0" i="0" kern="1200" baseline="0" dirty="0">
                <a:solidFill>
                  <a:schemeClr val="tx1"/>
                </a:solidFill>
                <a:latin typeface="+mn-lt"/>
                <a:ea typeface="+mn-ea"/>
                <a:cs typeface="+mn-cs"/>
              </a:rPr>
              <a:t> following ways</a:t>
            </a:r>
            <a:r>
              <a:rPr lang="en-US" sz="1200" b="0" i="0" kern="1200" dirty="0">
                <a:solidFill>
                  <a:schemeClr val="tx1"/>
                </a:solidFill>
                <a:latin typeface="+mn-lt"/>
                <a:ea typeface="+mn-ea"/>
                <a:cs typeface="+mn-cs"/>
              </a:rPr>
              <a:t>:</a:t>
            </a:r>
          </a:p>
          <a:p>
            <a:pPr lvl="1">
              <a:buFont typeface="Arial" pitchFamily="34" charset="0"/>
              <a:buChar char="•"/>
            </a:pPr>
            <a:r>
              <a:rPr lang="en-US" sz="1200" b="0" i="0" kern="1200" baseline="0" dirty="0">
                <a:solidFill>
                  <a:schemeClr val="tx1"/>
                </a:solidFill>
                <a:latin typeface="+mn-lt"/>
                <a:ea typeface="+mn-ea"/>
                <a:cs typeface="+mn-cs"/>
              </a:rPr>
              <a:t>Under Rendering, locate the item, right-click and select </a:t>
            </a:r>
            <a:r>
              <a:rPr lang="en-US" sz="1200" b="1" i="0" kern="1200" baseline="0" dirty="0">
                <a:solidFill>
                  <a:schemeClr val="tx1"/>
                </a:solidFill>
                <a:latin typeface="+mn-lt"/>
                <a:ea typeface="+mn-ea"/>
                <a:cs typeface="+mn-cs"/>
              </a:rPr>
              <a:t>Create Dynamic Action</a:t>
            </a:r>
          </a:p>
          <a:p>
            <a:pPr lvl="1">
              <a:buFont typeface="Arial" pitchFamily="34" charset="0"/>
              <a:buChar char="•"/>
            </a:pPr>
            <a:r>
              <a:rPr lang="en-US" sz="1200" b="0" i="0" kern="1200" baseline="0" dirty="0">
                <a:solidFill>
                  <a:schemeClr val="tx1"/>
                </a:solidFill>
                <a:latin typeface="+mn-lt"/>
                <a:ea typeface="+mn-ea"/>
                <a:cs typeface="+mn-cs"/>
              </a:rPr>
              <a:t>Click the </a:t>
            </a:r>
            <a:r>
              <a:rPr lang="en-US" sz="1200" b="1" i="0" kern="1200" baseline="0" dirty="0">
                <a:solidFill>
                  <a:schemeClr val="tx1"/>
                </a:solidFill>
                <a:latin typeface="+mn-lt"/>
                <a:ea typeface="+mn-ea"/>
                <a:cs typeface="+mn-cs"/>
              </a:rPr>
              <a:t>Dynamic Actions </a:t>
            </a:r>
            <a:r>
              <a:rPr lang="en-US" sz="1200" b="0" i="0" kern="1200" baseline="0" dirty="0">
                <a:solidFill>
                  <a:schemeClr val="tx1"/>
                </a:solidFill>
                <a:latin typeface="+mn-lt"/>
                <a:ea typeface="+mn-ea"/>
                <a:cs typeface="+mn-cs"/>
              </a:rPr>
              <a:t>tab in the left pane. Right-click </a:t>
            </a:r>
            <a:r>
              <a:rPr lang="en-US" sz="1200" b="1" i="0" kern="1200" baseline="0" dirty="0">
                <a:solidFill>
                  <a:schemeClr val="tx1"/>
                </a:solidFill>
                <a:latin typeface="+mn-lt"/>
                <a:ea typeface="+mn-ea"/>
                <a:cs typeface="+mn-cs"/>
              </a:rPr>
              <a:t>Events</a:t>
            </a:r>
            <a:r>
              <a:rPr lang="en-US" sz="1200" b="0" i="0" kern="1200" baseline="0" dirty="0">
                <a:solidFill>
                  <a:schemeClr val="tx1"/>
                </a:solidFill>
                <a:latin typeface="+mn-lt"/>
                <a:ea typeface="+mn-ea"/>
                <a:cs typeface="+mn-cs"/>
              </a:rPr>
              <a:t> and select </a:t>
            </a:r>
            <a:r>
              <a:rPr lang="en-US" sz="1200" b="1" i="0" kern="1200" baseline="0" dirty="0">
                <a:solidFill>
                  <a:schemeClr val="tx1"/>
                </a:solidFill>
                <a:latin typeface="+mn-lt"/>
                <a:ea typeface="+mn-ea"/>
                <a:cs typeface="+mn-cs"/>
              </a:rPr>
              <a:t>Create Dynamic Action. </a:t>
            </a:r>
            <a:r>
              <a:rPr lang="en-IN" sz="1100" b="0" i="0" u="none" strike="noStrike" kern="1200" dirty="0">
                <a:solidFill>
                  <a:schemeClr val="tx1"/>
                </a:solidFill>
                <a:effectLst/>
                <a:latin typeface="+mn-lt"/>
                <a:ea typeface="+mn-ea"/>
                <a:cs typeface="+mn-cs"/>
              </a:rPr>
              <a:t>You can also select an event type and then right-click to select </a:t>
            </a:r>
            <a:r>
              <a:rPr lang="en-IN" sz="1100" b="1" i="0" u="none" strike="noStrike" kern="1200" dirty="0">
                <a:solidFill>
                  <a:schemeClr val="tx1"/>
                </a:solidFill>
                <a:effectLst/>
                <a:latin typeface="+mn-lt"/>
                <a:ea typeface="+mn-ea"/>
                <a:cs typeface="+mn-cs"/>
              </a:rPr>
              <a:t>Create Dynamic Action</a:t>
            </a:r>
            <a:r>
              <a:rPr lang="en-IN" sz="1100" b="0" i="0" u="none" strike="noStrike" kern="1200" dirty="0">
                <a:solidFill>
                  <a:schemeClr val="tx1"/>
                </a:solidFill>
                <a:effectLst/>
                <a:latin typeface="+mn-lt"/>
                <a:ea typeface="+mn-ea"/>
                <a:cs typeface="+mn-cs"/>
              </a:rPr>
              <a:t>.</a:t>
            </a:r>
            <a:endParaRPr lang="en-US" sz="3550" b="1" baseline="0" dirty="0">
              <a:solidFill>
                <a:srgbClr val="000000"/>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r>
              <a:rPr lang="en-US" sz="1100" b="0" i="0" kern="1200" dirty="0">
                <a:solidFill>
                  <a:schemeClr val="tx1"/>
                </a:solidFill>
                <a:latin typeface="+mn-lt"/>
                <a:ea typeface="+mn-ea"/>
                <a:cs typeface="+mn-cs"/>
              </a:rPr>
              <a:t>When you create a dynamic action, you specify the event that causes the dynamic action to fire. </a:t>
            </a:r>
          </a:p>
          <a:p>
            <a:r>
              <a:rPr lang="en-US" sz="1100" b="0" i="0" kern="1200" dirty="0">
                <a:solidFill>
                  <a:schemeClr val="tx1"/>
                </a:solidFill>
                <a:latin typeface="+mn-lt"/>
                <a:ea typeface="+mn-ea"/>
                <a:cs typeface="+mn-cs"/>
              </a:rPr>
              <a:t>Events are categorized into the following types:</a:t>
            </a:r>
          </a:p>
          <a:p>
            <a:pPr lvl="1">
              <a:buFont typeface="Arial" pitchFamily="34" charset="0"/>
              <a:buChar char="•"/>
            </a:pPr>
            <a:r>
              <a:rPr lang="en-US" sz="3550" dirty="0"/>
              <a:t>Browser Events: Standard browser events. For example, Change, Click, Double Click, Get Focus, and so on.</a:t>
            </a:r>
          </a:p>
          <a:p>
            <a:pPr lvl="1">
              <a:buFont typeface="Arial" pitchFamily="34" charset="0"/>
              <a:buChar char="•"/>
            </a:pPr>
            <a:r>
              <a:rPr lang="en-US" sz="3550" dirty="0"/>
              <a:t>Framework Events: Framework events are triggered from within the Application Express framework. For example, After Refresh, Before Page Submit,</a:t>
            </a:r>
            <a:r>
              <a:rPr lang="en-US" sz="3550" baseline="0" dirty="0"/>
              <a:t> and so on.</a:t>
            </a:r>
            <a:endParaRPr lang="en-US" sz="3550" dirty="0"/>
          </a:p>
          <a:p>
            <a:pPr lvl="1">
              <a:buFont typeface="Arial" pitchFamily="34" charset="0"/>
              <a:buChar char="•"/>
            </a:pPr>
            <a:r>
              <a:rPr lang="en-US" sz="3550" dirty="0"/>
              <a:t>Component Events: Only available when there is a component available to your application that triggers a custom event. These events are triggered from either native components or plug-in components you have installed in your application.</a:t>
            </a:r>
          </a:p>
          <a:p>
            <a:pPr lvl="1">
              <a:buFont typeface="Arial" pitchFamily="34" charset="0"/>
              <a:buChar char="•"/>
            </a:pPr>
            <a:r>
              <a:rPr lang="en-US" sz="3550" dirty="0"/>
              <a:t>Custom Event: Any custom event triggered from your application.</a:t>
            </a:r>
          </a:p>
          <a:p>
            <a:pPr lvl="0">
              <a:buFont typeface="Arial" pitchFamily="34" charset="0"/>
              <a:buNone/>
            </a:pPr>
            <a:r>
              <a:rPr lang="en-US" sz="1100" b="1" i="0" kern="1200" dirty="0">
                <a:solidFill>
                  <a:schemeClr val="tx1"/>
                </a:solidFill>
                <a:latin typeface="+mn-lt"/>
                <a:ea typeface="+mn-ea"/>
                <a:cs typeface="+mn-cs"/>
              </a:rPr>
              <a:t>Note</a:t>
            </a:r>
            <a:r>
              <a:rPr lang="en-US" sz="1100" b="0" i="0" kern="1200" dirty="0">
                <a:solidFill>
                  <a:schemeClr val="tx1"/>
                </a:solidFill>
                <a:latin typeface="+mn-lt"/>
                <a:ea typeface="+mn-ea"/>
                <a:cs typeface="+mn-cs"/>
              </a:rPr>
              <a:t>: The events displayed differ based on page's current User Interface type. If you wish to select an event that corresponds to a different type, then you have the option of selecting Show unsupported, which displays all events including those that do not correspond to the current type.</a:t>
            </a:r>
          </a:p>
          <a:p>
            <a:r>
              <a:rPr lang="en-US" sz="3600" b="0" i="0" kern="1200" dirty="0">
                <a:solidFill>
                  <a:schemeClr val="tx1"/>
                </a:solidFill>
                <a:latin typeface="+mn-lt"/>
                <a:ea typeface="+mn-ea"/>
                <a:cs typeface="+mn-cs"/>
              </a:rPr>
              <a:t>For information about specific events, please see the relevant section in the </a:t>
            </a:r>
            <a:r>
              <a:rPr lang="en-US" sz="3600" b="0" i="1" kern="1200" dirty="0">
                <a:solidFill>
                  <a:schemeClr val="tx1"/>
                </a:solidFill>
                <a:latin typeface="+mn-lt"/>
                <a:ea typeface="+mn-ea"/>
                <a:cs typeface="+mn-cs"/>
              </a:rPr>
              <a:t>App Builder User's Guide</a:t>
            </a:r>
            <a:r>
              <a:rPr lang="en-US" sz="3600" b="0" i="0" kern="1200" dirty="0">
                <a:solidFill>
                  <a:schemeClr val="tx1"/>
                </a:solidFill>
                <a:latin typeface="+mn-lt"/>
                <a:ea typeface="+mn-ea"/>
                <a:cs typeface="+mn-cs"/>
              </a:rPr>
              <a:t>.</a:t>
            </a:r>
            <a:endParaRPr lang="en-US" sz="3550" baseline="0" dirty="0">
              <a:solidFill>
                <a:srgbClr val="000000"/>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None/>
            </a:pPr>
            <a:r>
              <a:rPr lang="en-US" dirty="0">
                <a:latin typeface="Arial" charset="0"/>
              </a:rPr>
              <a:t>The slide shows an example of a dynamic action to enable and disable items based on the value of an</a:t>
            </a:r>
            <a:r>
              <a:rPr lang="en-US" baseline="0" dirty="0">
                <a:latin typeface="Arial" charset="0"/>
              </a:rPr>
              <a:t> item. To create this dynamic action, navigate to the form page that contains the item for which you want to create a dynamic action. Perform the following steps:</a:t>
            </a:r>
          </a:p>
          <a:p>
            <a:pPr marL="457200" lvl="1" indent="-228600">
              <a:buFont typeface="+mj-lt"/>
              <a:buAutoNum type="arabicPeriod"/>
            </a:pPr>
            <a:r>
              <a:rPr lang="en-US" dirty="0">
                <a:latin typeface="Arial" charset="0"/>
              </a:rPr>
              <a:t>View the page to contain the item in Page Designer. Click the Dynamic Actions tab in the left pane</a:t>
            </a:r>
          </a:p>
          <a:p>
            <a:pPr marL="228600" lvl="1" indent="0">
              <a:buFont typeface="+mj-lt"/>
              <a:buNone/>
            </a:pPr>
            <a:r>
              <a:rPr lang="en-US" dirty="0">
                <a:latin typeface="Arial" charset="0"/>
              </a:rPr>
              <a:t>      First, create a dynamic action. To do this, Right-click Events and select Create Dynamic Action. A new dynamic action is</a:t>
            </a:r>
          </a:p>
          <a:p>
            <a:pPr marL="228600" lvl="1" indent="0">
              <a:buFont typeface="+mj-lt"/>
              <a:buNone/>
            </a:pPr>
            <a:r>
              <a:rPr lang="en-US" dirty="0">
                <a:latin typeface="Arial" charset="0"/>
              </a:rPr>
              <a:t>      created. The Property Editor displays Dynamic Action attributes.</a:t>
            </a:r>
          </a:p>
          <a:p>
            <a:pPr marL="457200" lvl="1" indent="-228600">
              <a:buFont typeface="+mj-lt"/>
              <a:buAutoNum type="arabicPeriod" startAt="2"/>
            </a:pPr>
            <a:r>
              <a:rPr lang="en-US" dirty="0">
                <a:latin typeface="Arial" charset="0"/>
              </a:rPr>
              <a:t>Specify the following Dynamic Action Attributes:</a:t>
            </a:r>
          </a:p>
          <a:p>
            <a:pPr marL="800100" lvl="3" indent="-228600"/>
            <a:r>
              <a:rPr lang="en-US" dirty="0">
                <a:latin typeface="Arial" charset="0"/>
              </a:rPr>
              <a:t>Name: Enter</a:t>
            </a:r>
            <a:r>
              <a:rPr lang="en-US" baseline="0" dirty="0">
                <a:latin typeface="Arial" charset="0"/>
              </a:rPr>
              <a:t> a name for the dynamic action. In the slide example, enter "Commission for SALESMAN Only"</a:t>
            </a:r>
          </a:p>
          <a:p>
            <a:pPr marL="800100" lvl="3" indent="-228600"/>
            <a:r>
              <a:rPr lang="en-US" baseline="0" dirty="0">
                <a:latin typeface="Arial" charset="0"/>
              </a:rPr>
              <a:t>Under When &gt; Event: </a:t>
            </a:r>
            <a:r>
              <a:rPr lang="en-US" sz="900" b="0" i="0" kern="1200" dirty="0">
                <a:solidFill>
                  <a:schemeClr val="tx1"/>
                </a:solidFill>
                <a:latin typeface="+mn-lt"/>
                <a:ea typeface="+mn-ea"/>
                <a:cs typeface="+mn-cs"/>
              </a:rPr>
              <a:t>Specify the event that causes the dynamic action to fire. In the slide example, s</a:t>
            </a:r>
            <a:r>
              <a:rPr lang="en-US" baseline="0" dirty="0">
                <a:latin typeface="Arial" charset="0"/>
              </a:rPr>
              <a:t>elect Change.</a:t>
            </a:r>
          </a:p>
          <a:p>
            <a:pPr marL="800100" lvl="3" indent="-228600"/>
            <a:r>
              <a:rPr lang="en-US" baseline="0" dirty="0">
                <a:latin typeface="Arial" charset="0"/>
              </a:rPr>
              <a:t>For When &gt; Selection Type: </a:t>
            </a:r>
            <a:r>
              <a:rPr lang="en-US" sz="900" b="0" i="0" kern="1200" dirty="0">
                <a:solidFill>
                  <a:schemeClr val="tx1"/>
                </a:solidFill>
                <a:latin typeface="+mn-lt"/>
                <a:ea typeface="+mn-ea"/>
                <a:cs typeface="+mn-cs"/>
              </a:rPr>
              <a:t>Select the type of page element or construct to be used to trigger the event. In the example, s</a:t>
            </a:r>
            <a:r>
              <a:rPr lang="en-US" baseline="0" dirty="0">
                <a:latin typeface="Arial" charset="0"/>
              </a:rPr>
              <a:t>elect Item(s)</a:t>
            </a:r>
          </a:p>
          <a:p>
            <a:pPr marL="800100" lvl="3" indent="-228600"/>
            <a:r>
              <a:rPr lang="en-US" baseline="0" dirty="0">
                <a:latin typeface="Arial" charset="0"/>
              </a:rPr>
              <a:t>For Item(s): Select P&lt;n&gt;_JOB</a:t>
            </a:r>
            <a:endParaRPr lang="en-US" dirty="0">
              <a:latin typeface="Arial" charset="0"/>
            </a:endParaRPr>
          </a:p>
          <a:p>
            <a:pPr marL="857250" lvl="4" indent="-228600">
              <a:buFont typeface="Arial" pitchFamily="34" charset="0"/>
              <a:buChar char="•"/>
            </a:pPr>
            <a:endParaRPr lang="en-US" dirty="0">
              <a:latin typeface="Arial" charset="0"/>
            </a:endParaRPr>
          </a:p>
          <a:p>
            <a:pPr marL="514350" lvl="2" indent="-228600">
              <a:buFont typeface="+mj-lt"/>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514350" lvl="2" indent="-228600">
              <a:buFont typeface="+mj-lt"/>
              <a:buAutoNum type="arabicPeriod" startAt="3"/>
            </a:pPr>
            <a:r>
              <a:rPr lang="en-US" dirty="0">
                <a:latin typeface="Arial" charset="0"/>
              </a:rPr>
              <a:t>Now, specify the Client-side condition. In the slide example, for Type, select Item – Value. Select P&lt;n&gt;_JOB for Item and enter SALESMAN for Value.</a:t>
            </a:r>
          </a:p>
          <a:p>
            <a:pPr marL="514350" marR="0" lvl="2" indent="-228600" algn="l" defTabSz="914400" rtl="0" eaLnBrk="1" fontAlgn="auto" latinLnBrk="0" hangingPunct="1">
              <a:lnSpc>
                <a:spcPct val="100000"/>
              </a:lnSpc>
              <a:spcBef>
                <a:spcPts val="600"/>
              </a:spcBef>
              <a:spcAft>
                <a:spcPts val="0"/>
              </a:spcAft>
              <a:buClrTx/>
              <a:buSzTx/>
              <a:buFont typeface="+mj-lt"/>
              <a:buAutoNum type="arabicPeriod" startAt="3"/>
              <a:tabLst/>
              <a:defRPr/>
            </a:pPr>
            <a:r>
              <a:rPr lang="en-US" dirty="0">
                <a:latin typeface="Arial" charset="0"/>
              </a:rPr>
              <a:t>Now, </a:t>
            </a:r>
            <a:r>
              <a:rPr lang="en-US" sz="1100" b="0" i="0" kern="1200" dirty="0">
                <a:solidFill>
                  <a:schemeClr val="tx1"/>
                </a:solidFill>
                <a:latin typeface="+mn-lt"/>
                <a:ea typeface="+mn-ea"/>
                <a:cs typeface="+mn-cs"/>
              </a:rPr>
              <a:t>define the action that to be performed if the event evaluates to True or False.</a:t>
            </a:r>
          </a:p>
          <a:p>
            <a:pPr marL="457200" lvl="3" indent="0">
              <a:buFont typeface="+mj-lt"/>
              <a:buNone/>
            </a:pPr>
            <a:r>
              <a:rPr lang="en-US" dirty="0">
                <a:latin typeface="Arial" charset="0"/>
              </a:rPr>
              <a:t> Expand the Dynamic Action tree to view the True or False nodes. Under True or False, select the action. Edit the action in the </a:t>
            </a:r>
          </a:p>
          <a:p>
            <a:pPr marL="457200" lvl="3" indent="0">
              <a:buFont typeface="+mj-lt"/>
              <a:buNone/>
            </a:pPr>
            <a:r>
              <a:rPr lang="en-US" dirty="0">
                <a:latin typeface="Arial" charset="0"/>
              </a:rPr>
              <a:t> Property Editor.</a:t>
            </a:r>
            <a:br>
              <a:rPr lang="en-US" dirty="0">
                <a:latin typeface="Arial" charset="0"/>
              </a:rPr>
            </a:br>
            <a:r>
              <a:rPr lang="en-US" dirty="0">
                <a:latin typeface="Arial" charset="0"/>
              </a:rPr>
              <a:t> For True action, s</a:t>
            </a:r>
            <a:r>
              <a:rPr lang="en-US" sz="800" b="0" i="0" kern="1200" dirty="0">
                <a:solidFill>
                  <a:schemeClr val="tx1"/>
                </a:solidFill>
                <a:latin typeface="+mn-lt"/>
                <a:ea typeface="+mn-ea"/>
                <a:cs typeface="+mn-cs"/>
              </a:rPr>
              <a:t>elect the action that triggers when the condition is true. In the slide, select Enable.  Under Affected</a:t>
            </a:r>
          </a:p>
          <a:p>
            <a:pPr marL="457200" lvl="3" indent="0">
              <a:buFont typeface="Arial" pitchFamily="34" charset="0"/>
              <a:buNone/>
            </a:pPr>
            <a:r>
              <a:rPr lang="en-US" sz="800" b="0" i="0" kern="1200" dirty="0">
                <a:solidFill>
                  <a:schemeClr val="tx1"/>
                </a:solidFill>
                <a:latin typeface="+mn-lt"/>
                <a:ea typeface="+mn-ea"/>
                <a:cs typeface="+mn-cs"/>
              </a:rPr>
              <a:t>  Elements, select Item)s) for Selection</a:t>
            </a:r>
            <a:r>
              <a:rPr lang="en-US" sz="800" b="0" i="0" kern="1200" baseline="0" dirty="0">
                <a:solidFill>
                  <a:schemeClr val="tx1"/>
                </a:solidFill>
                <a:latin typeface="+mn-lt"/>
                <a:ea typeface="+mn-ea"/>
                <a:cs typeface="+mn-cs"/>
              </a:rPr>
              <a:t> Type. Then, select P&lt;n&gt;_HIREDATE. P&lt;n&gt;COMM for Item(s).</a:t>
            </a:r>
            <a:endParaRPr lang="en-US" dirty="0">
              <a:latin typeface="Arial" charset="0"/>
            </a:endParaRPr>
          </a:p>
          <a:p>
            <a:pPr marL="514350" lvl="2" indent="-228600">
              <a:buFont typeface="+mj-lt"/>
              <a:buNone/>
            </a:pPr>
            <a:endParaRPr lang="en-US" dirty="0">
              <a:latin typeface="Arial"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15839925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4572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178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Enabling and Disabling Items</a:t>
            </a:r>
            <a:r>
              <a:rPr kumimoji="0" lang="en-US" sz="3600" b="1" i="0" u="none" strike="noStrike" kern="1200" cap="none" spc="0" normalizeH="0" baseline="0" noProof="0" dirty="0">
                <a:ln>
                  <a:noFill/>
                </a:ln>
                <a:effectLst/>
                <a:uLnTx/>
                <a:uFillTx/>
                <a:latin typeface="+mj-lt"/>
                <a:ea typeface="+mj-ea"/>
                <a:cs typeface="+mj-cs"/>
              </a:rPr>
              <a:t>: Steps</a:t>
            </a:r>
          </a:p>
        </p:txBody>
      </p:sp>
      <p:pic>
        <p:nvPicPr>
          <p:cNvPr id="4" name="Picture 3">
            <a:extLst>
              <a:ext uri="{FF2B5EF4-FFF2-40B4-BE49-F238E27FC236}">
                <a16:creationId xmlns:a16="http://schemas.microsoft.com/office/drawing/2014/main" id="{CC3332C1-5D4D-0D4B-8F8D-DAD5599C9A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5438" y="1828800"/>
            <a:ext cx="9166738" cy="4504684"/>
          </a:xfrm>
          <a:prstGeom prst="rect">
            <a:avLst/>
          </a:prstGeom>
          <a:ln>
            <a:solidFill>
              <a:srgbClr val="FF0000"/>
            </a:solidFill>
          </a:ln>
        </p:spPr>
      </p:pic>
      <p:pic>
        <p:nvPicPr>
          <p:cNvPr id="7" name="Picture 6">
            <a:extLst>
              <a:ext uri="{FF2B5EF4-FFF2-40B4-BE49-F238E27FC236}">
                <a16:creationId xmlns:a16="http://schemas.microsoft.com/office/drawing/2014/main" id="{4372BC24-9EB0-7D4D-BE42-A5A789A292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725" y="797169"/>
            <a:ext cx="3423627" cy="3572481"/>
          </a:xfrm>
          <a:prstGeom prst="rect">
            <a:avLst/>
          </a:prstGeom>
          <a:ln>
            <a:solidFill>
              <a:srgbClr val="FF0000"/>
            </a:solidFill>
          </a:ln>
        </p:spPr>
      </p:pic>
      <p:sp>
        <p:nvSpPr>
          <p:cNvPr id="8" name="Oval 144">
            <a:extLst>
              <a:ext uri="{FF2B5EF4-FFF2-40B4-BE49-F238E27FC236}">
                <a16:creationId xmlns:a16="http://schemas.microsoft.com/office/drawing/2014/main" id="{B8B6286E-DA1B-E54C-91A0-4E872581328C}"/>
              </a:ext>
            </a:extLst>
          </p:cNvPr>
          <p:cNvSpPr>
            <a:spLocks noChangeArrowheads="1"/>
          </p:cNvSpPr>
          <p:nvPr/>
        </p:nvSpPr>
        <p:spPr bwMode="blackWhite">
          <a:xfrm>
            <a:off x="7628669" y="13874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
        <p:nvSpPr>
          <p:cNvPr id="9" name="Oval 144">
            <a:extLst>
              <a:ext uri="{FF2B5EF4-FFF2-40B4-BE49-F238E27FC236}">
                <a16:creationId xmlns:a16="http://schemas.microsoft.com/office/drawing/2014/main" id="{4D96FFE1-499D-0A4F-A16B-E46CA41D2374}"/>
              </a:ext>
            </a:extLst>
          </p:cNvPr>
          <p:cNvSpPr>
            <a:spLocks noChangeArrowheads="1"/>
          </p:cNvSpPr>
          <p:nvPr/>
        </p:nvSpPr>
        <p:spPr bwMode="blackWhite">
          <a:xfrm>
            <a:off x="990599" y="409359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0" name="Rectangle 3">
            <a:extLst>
              <a:ext uri="{FF2B5EF4-FFF2-40B4-BE49-F238E27FC236}">
                <a16:creationId xmlns:a16="http://schemas.microsoft.com/office/drawing/2014/main" id="{CB779F9C-5538-DD42-A386-4763F45D7527}"/>
              </a:ext>
            </a:extLst>
          </p:cNvPr>
          <p:cNvSpPr txBox="1">
            <a:spLocks noChangeArrowheads="1"/>
          </p:cNvSpPr>
          <p:nvPr/>
        </p:nvSpPr>
        <p:spPr>
          <a:xfrm>
            <a:off x="1173161" y="5562600"/>
            <a:ext cx="1295400" cy="2286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rgbClr val="000000"/>
                </a:solidFill>
              </a:rPr>
              <a:t>False action</a:t>
            </a:r>
            <a:endParaRPr kumimoji="0" lang="en-US" sz="2000" b="1" i="0" u="none" strike="noStrike" kern="1200" cap="none" spc="0" normalizeH="0" baseline="0" noProof="0" dirty="0">
              <a:ln>
                <a:noFill/>
              </a:ln>
              <a:solidFill>
                <a:srgbClr val="000000"/>
              </a:solidFill>
              <a:effectLst/>
              <a:uLnTx/>
              <a:uFillTx/>
            </a:endParaRPr>
          </a:p>
        </p:txBody>
      </p:sp>
      <p:cxnSp>
        <p:nvCxnSpPr>
          <p:cNvPr id="11" name="Curved Connector 10">
            <a:extLst>
              <a:ext uri="{FF2B5EF4-FFF2-40B4-BE49-F238E27FC236}">
                <a16:creationId xmlns:a16="http://schemas.microsoft.com/office/drawing/2014/main" id="{F56206B2-5BA6-884D-87D2-6ABD32287DA9}"/>
              </a:ext>
            </a:extLst>
          </p:cNvPr>
          <p:cNvCxnSpPr>
            <a:cxnSpLocks/>
          </p:cNvCxnSpPr>
          <p:nvPr/>
        </p:nvCxnSpPr>
        <p:spPr>
          <a:xfrm flipV="1">
            <a:off x="2178538" y="5029200"/>
            <a:ext cx="596900" cy="444334"/>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92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04800"/>
            <a:ext cx="10733088" cy="8016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Setting the Value of Page Items: Set Value Example</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D00CE159-386F-7B4F-8720-17BE854FA6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567" y="1106487"/>
            <a:ext cx="4813074" cy="4996962"/>
          </a:xfrm>
          <a:prstGeom prst="rect">
            <a:avLst/>
          </a:prstGeom>
          <a:ln>
            <a:solidFill>
              <a:schemeClr val="accent1"/>
            </a:solidFill>
          </a:ln>
        </p:spPr>
      </p:pic>
      <p:pic>
        <p:nvPicPr>
          <p:cNvPr id="8" name="Picture 7">
            <a:extLst>
              <a:ext uri="{FF2B5EF4-FFF2-40B4-BE49-F238E27FC236}">
                <a16:creationId xmlns:a16="http://schemas.microsoft.com/office/drawing/2014/main" id="{EBB3C80B-680A-7E4C-958A-348177E8527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49573" y="1095601"/>
            <a:ext cx="4907440" cy="4996962"/>
          </a:xfrm>
          <a:prstGeom prst="rect">
            <a:avLst/>
          </a:prstGeom>
          <a:ln>
            <a:solidFill>
              <a:schemeClr val="accent1"/>
            </a:solidFill>
          </a:ln>
        </p:spPr>
      </p:pic>
      <p:pic>
        <p:nvPicPr>
          <p:cNvPr id="23" name="Picture 22">
            <a:extLst>
              <a:ext uri="{FF2B5EF4-FFF2-40B4-BE49-F238E27FC236}">
                <a16:creationId xmlns:a16="http://schemas.microsoft.com/office/drawing/2014/main" id="{749CA09E-356B-B345-B88A-1177FC0016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52120" y="2576733"/>
            <a:ext cx="1929265" cy="1028235"/>
          </a:xfrm>
          <a:prstGeom prst="rect">
            <a:avLst/>
          </a:prstGeom>
          <a:ln>
            <a:solidFill>
              <a:schemeClr val="accent1"/>
            </a:solidFill>
          </a:ln>
        </p:spPr>
      </p:pic>
      <p:cxnSp>
        <p:nvCxnSpPr>
          <p:cNvPr id="24" name="Straight Connector 23">
            <a:extLst>
              <a:ext uri="{FF2B5EF4-FFF2-40B4-BE49-F238E27FC236}">
                <a16:creationId xmlns:a16="http://schemas.microsoft.com/office/drawing/2014/main" id="{7CBBCC9E-8DC9-E449-82DD-41D144956E15}"/>
              </a:ext>
            </a:extLst>
          </p:cNvPr>
          <p:cNvCxnSpPr>
            <a:cxnSpLocks/>
          </p:cNvCxnSpPr>
          <p:nvPr/>
        </p:nvCxnSpPr>
        <p:spPr>
          <a:xfrm>
            <a:off x="5224300" y="4495800"/>
            <a:ext cx="870112"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F3D1B2-7762-1F4E-AA39-34A401CF5BE6}"/>
              </a:ext>
            </a:extLst>
          </p:cNvPr>
          <p:cNvCxnSpPr>
            <a:cxnSpLocks/>
          </p:cNvCxnSpPr>
          <p:nvPr/>
        </p:nvCxnSpPr>
        <p:spPr>
          <a:xfrm flipV="1">
            <a:off x="6094412" y="3594082"/>
            <a:ext cx="0" cy="901718"/>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8" name="Rectangle 3">
            <a:extLst>
              <a:ext uri="{FF2B5EF4-FFF2-40B4-BE49-F238E27FC236}">
                <a16:creationId xmlns:a16="http://schemas.microsoft.com/office/drawing/2014/main" id="{3A365B84-6288-5748-877A-6A52F3713D54}"/>
              </a:ext>
            </a:extLst>
          </p:cNvPr>
          <p:cNvSpPr txBox="1">
            <a:spLocks noChangeArrowheads="1"/>
          </p:cNvSpPr>
          <p:nvPr/>
        </p:nvSpPr>
        <p:spPr>
          <a:xfrm>
            <a:off x="5224300" y="2020213"/>
            <a:ext cx="1501800" cy="444485"/>
          </a:xfrm>
          <a:prstGeom prst="rect">
            <a:avLst/>
          </a:prstGeom>
        </p:spPr>
        <p:txBody>
          <a:bodyPr vert="horz" lIns="0" tIns="0" rIns="0" bIns="0" rtlCol="0">
            <a:noAutofit/>
          </a:bodyPr>
          <a:lstStyle/>
          <a:p>
            <a:pPr marL="53975" lvl="0" indent="-53975" algn="ctr">
              <a:lnSpc>
                <a:spcPct val="90000"/>
              </a:lnSpc>
              <a:spcBef>
                <a:spcPts val="1200"/>
              </a:spcBef>
              <a:buClr>
                <a:schemeClr val="folHlink"/>
              </a:buClr>
              <a:defRPr/>
            </a:pPr>
            <a:r>
              <a:rPr lang="en-US" b="1" dirty="0">
                <a:solidFill>
                  <a:schemeClr val="accent3"/>
                </a:solidFill>
              </a:rPr>
              <a:t>Select a department</a:t>
            </a:r>
            <a:endParaRPr kumimoji="0" lang="en-US" b="1" i="0" u="none" strike="noStrike" kern="1200" cap="none" spc="0" normalizeH="0" baseline="0" noProof="0" dirty="0">
              <a:ln>
                <a:noFill/>
              </a:ln>
              <a:solidFill>
                <a:schemeClr val="accent3"/>
              </a:solidFill>
              <a:effectLst/>
              <a:uLnTx/>
              <a:uFillTx/>
            </a:endParaRPr>
          </a:p>
        </p:txBody>
      </p:sp>
      <p:sp>
        <p:nvSpPr>
          <p:cNvPr id="29" name="Rectangle 3">
            <a:extLst>
              <a:ext uri="{FF2B5EF4-FFF2-40B4-BE49-F238E27FC236}">
                <a16:creationId xmlns:a16="http://schemas.microsoft.com/office/drawing/2014/main" id="{531C095A-3070-0A47-82D1-9DD0A234FD4A}"/>
              </a:ext>
            </a:extLst>
          </p:cNvPr>
          <p:cNvSpPr txBox="1">
            <a:spLocks noChangeArrowheads="1"/>
          </p:cNvSpPr>
          <p:nvPr/>
        </p:nvSpPr>
        <p:spPr>
          <a:xfrm>
            <a:off x="7491865" y="3397241"/>
            <a:ext cx="3995057" cy="12954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Location and Number of Employees information are retrieved and displayed for the selected department</a:t>
            </a:r>
            <a:endParaRPr kumimoji="0" lang="en-US"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170363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55612" y="381000"/>
            <a:ext cx="10733088"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Setting the Value of Page Items: Steps</a:t>
            </a:r>
            <a:endParaRPr kumimoji="0" lang="en-US" sz="3600" b="1" i="0" u="none" strike="noStrike" kern="1200" cap="none" spc="0" normalizeH="0" baseline="0" noProof="0" dirty="0">
              <a:ln>
                <a:noFill/>
              </a:ln>
              <a:effectLst/>
              <a:uLnTx/>
              <a:uFillTx/>
              <a:latin typeface="+mj-lt"/>
              <a:ea typeface="+mj-ea"/>
              <a:cs typeface="+mj-cs"/>
            </a:endParaRPr>
          </a:p>
        </p:txBody>
      </p:sp>
      <p:pic>
        <p:nvPicPr>
          <p:cNvPr id="6" name="Picture 5">
            <a:extLst>
              <a:ext uri="{FF2B5EF4-FFF2-40B4-BE49-F238E27FC236}">
                <a16:creationId xmlns:a16="http://schemas.microsoft.com/office/drawing/2014/main" id="{1C8E8B0A-99FA-F040-87B6-7AFB11C378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4653" y="1030287"/>
            <a:ext cx="2407331" cy="2210623"/>
          </a:xfrm>
          <a:prstGeom prst="rect">
            <a:avLst/>
          </a:prstGeom>
          <a:ln>
            <a:solidFill>
              <a:schemeClr val="accent1"/>
            </a:solidFill>
          </a:ln>
        </p:spPr>
      </p:pic>
      <p:pic>
        <p:nvPicPr>
          <p:cNvPr id="19" name="Picture 18">
            <a:extLst>
              <a:ext uri="{FF2B5EF4-FFF2-40B4-BE49-F238E27FC236}">
                <a16:creationId xmlns:a16="http://schemas.microsoft.com/office/drawing/2014/main" id="{39BC2EF1-CAF0-8242-BD00-55576CD153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84412" y="2514600"/>
            <a:ext cx="9676533" cy="3777826"/>
          </a:xfrm>
          <a:prstGeom prst="rect">
            <a:avLst/>
          </a:prstGeom>
          <a:ln>
            <a:solidFill>
              <a:schemeClr val="accent1"/>
            </a:solidFill>
          </a:ln>
        </p:spPr>
      </p:pic>
      <p:sp>
        <p:nvSpPr>
          <p:cNvPr id="20" name="Oval 144">
            <a:extLst>
              <a:ext uri="{FF2B5EF4-FFF2-40B4-BE49-F238E27FC236}">
                <a16:creationId xmlns:a16="http://schemas.microsoft.com/office/drawing/2014/main" id="{B655CCB0-FFA4-4F44-9847-6E50B7F0F2A0}"/>
              </a:ext>
            </a:extLst>
          </p:cNvPr>
          <p:cNvSpPr>
            <a:spLocks noChangeArrowheads="1"/>
          </p:cNvSpPr>
          <p:nvPr/>
        </p:nvSpPr>
        <p:spPr bwMode="blackWhite">
          <a:xfrm>
            <a:off x="584653" y="254725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1" name="Oval 144">
            <a:extLst>
              <a:ext uri="{FF2B5EF4-FFF2-40B4-BE49-F238E27FC236}">
                <a16:creationId xmlns:a16="http://schemas.microsoft.com/office/drawing/2014/main" id="{9DEA5D15-A4B9-DA40-9D69-F653F82C0C05}"/>
              </a:ext>
            </a:extLst>
          </p:cNvPr>
          <p:cNvSpPr>
            <a:spLocks noChangeArrowheads="1"/>
          </p:cNvSpPr>
          <p:nvPr/>
        </p:nvSpPr>
        <p:spPr bwMode="blackWhite">
          <a:xfrm>
            <a:off x="6757553" y="220639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55612" y="381000"/>
            <a:ext cx="10733088" cy="6492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Setting the Value of Page Items: Steps</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C5CD06BE-B06F-2246-A82F-81CAD2797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681" y="1030287"/>
            <a:ext cx="9069388" cy="3390182"/>
          </a:xfrm>
          <a:prstGeom prst="rect">
            <a:avLst/>
          </a:prstGeom>
          <a:ln>
            <a:solidFill>
              <a:schemeClr val="accent1"/>
            </a:solidFill>
          </a:ln>
        </p:spPr>
      </p:pic>
      <p:pic>
        <p:nvPicPr>
          <p:cNvPr id="6" name="Picture 5">
            <a:extLst>
              <a:ext uri="{FF2B5EF4-FFF2-40B4-BE49-F238E27FC236}">
                <a16:creationId xmlns:a16="http://schemas.microsoft.com/office/drawing/2014/main" id="{23636A5B-8BF1-3943-B117-6DE6098FBA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4612" y="3276600"/>
            <a:ext cx="4210672" cy="3037963"/>
          </a:xfrm>
          <a:prstGeom prst="rect">
            <a:avLst/>
          </a:prstGeom>
          <a:ln>
            <a:solidFill>
              <a:schemeClr val="accent1"/>
            </a:solidFill>
          </a:ln>
        </p:spPr>
      </p:pic>
      <p:sp>
        <p:nvSpPr>
          <p:cNvPr id="19" name="Oval 144">
            <a:extLst>
              <a:ext uri="{FF2B5EF4-FFF2-40B4-BE49-F238E27FC236}">
                <a16:creationId xmlns:a16="http://schemas.microsoft.com/office/drawing/2014/main" id="{2D98A05D-4607-6D47-B521-7694116D0365}"/>
              </a:ext>
            </a:extLst>
          </p:cNvPr>
          <p:cNvSpPr>
            <a:spLocks noChangeArrowheads="1"/>
          </p:cNvSpPr>
          <p:nvPr/>
        </p:nvSpPr>
        <p:spPr bwMode="blackWhite">
          <a:xfrm>
            <a:off x="8761412" y="103028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0" name="Oval 144">
            <a:extLst>
              <a:ext uri="{FF2B5EF4-FFF2-40B4-BE49-F238E27FC236}">
                <a16:creationId xmlns:a16="http://schemas.microsoft.com/office/drawing/2014/main" id="{1995AF79-1B29-4140-B303-8485065D1F31}"/>
              </a:ext>
            </a:extLst>
          </p:cNvPr>
          <p:cNvSpPr>
            <a:spLocks noChangeArrowheads="1"/>
          </p:cNvSpPr>
          <p:nvPr/>
        </p:nvSpPr>
        <p:spPr bwMode="blackWhite">
          <a:xfrm>
            <a:off x="11188700" y="330925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21" name="Rectangle 3">
            <a:extLst>
              <a:ext uri="{FF2B5EF4-FFF2-40B4-BE49-F238E27FC236}">
                <a16:creationId xmlns:a16="http://schemas.microsoft.com/office/drawing/2014/main" id="{B2BC88E6-8BB2-7E41-A639-7193A8FC9957}"/>
              </a:ext>
            </a:extLst>
          </p:cNvPr>
          <p:cNvSpPr txBox="1">
            <a:spLocks noChangeArrowheads="1"/>
          </p:cNvSpPr>
          <p:nvPr/>
        </p:nvSpPr>
        <p:spPr>
          <a:xfrm>
            <a:off x="1223058" y="4674883"/>
            <a:ext cx="2819400" cy="4572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Only one native action used</a:t>
            </a:r>
            <a:endParaRPr kumimoji="0" lang="en-US" b="1" i="0" u="none" strike="noStrike" kern="1200" cap="none" spc="0" normalizeH="0" baseline="0" noProof="0" dirty="0">
              <a:ln>
                <a:noFill/>
              </a:ln>
              <a:solidFill>
                <a:schemeClr val="accent3"/>
              </a:solidFill>
              <a:effectLst/>
              <a:uLnTx/>
              <a:uFillTx/>
            </a:endParaRPr>
          </a:p>
        </p:txBody>
      </p:sp>
      <p:cxnSp>
        <p:nvCxnSpPr>
          <p:cNvPr id="22" name="Curved Connector 21">
            <a:extLst>
              <a:ext uri="{FF2B5EF4-FFF2-40B4-BE49-F238E27FC236}">
                <a16:creationId xmlns:a16="http://schemas.microsoft.com/office/drawing/2014/main" id="{A826C798-C48F-BB4E-B0AB-005749A59E77}"/>
              </a:ext>
            </a:extLst>
          </p:cNvPr>
          <p:cNvCxnSpPr>
            <a:cxnSpLocks/>
          </p:cNvCxnSpPr>
          <p:nvPr/>
        </p:nvCxnSpPr>
        <p:spPr>
          <a:xfrm rot="16200000" flipV="1">
            <a:off x="1546694" y="3709518"/>
            <a:ext cx="1518981" cy="65314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50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04800"/>
            <a:ext cx="10733088" cy="8016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Filtering and Refreshing a Report: Example</a:t>
            </a:r>
            <a:endParaRPr kumimoji="0" lang="en-US" sz="3600" b="1" i="0" u="none" strike="noStrike" kern="1200" cap="none" spc="0" normalizeH="0" baseline="0" noProof="0" dirty="0">
              <a:ln>
                <a:noFill/>
              </a:ln>
              <a:effectLst/>
              <a:uLnTx/>
              <a:uFillTx/>
              <a:latin typeface="+mj-lt"/>
              <a:ea typeface="+mj-ea"/>
              <a:cs typeface="+mj-cs"/>
            </a:endParaRPr>
          </a:p>
        </p:txBody>
      </p:sp>
      <p:sp>
        <p:nvSpPr>
          <p:cNvPr id="16" name="Rectangle 3"/>
          <p:cNvSpPr txBox="1">
            <a:spLocks noChangeArrowheads="1"/>
          </p:cNvSpPr>
          <p:nvPr/>
        </p:nvSpPr>
        <p:spPr>
          <a:xfrm>
            <a:off x="8348094" y="1135707"/>
            <a:ext cx="3581400" cy="6858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Data is refreshed upon selecting a job or a department</a:t>
            </a:r>
            <a:endParaRPr kumimoji="0" lang="en-US" b="1" i="0" u="none" strike="noStrike" kern="1200" cap="none" spc="0" normalizeH="0" baseline="0" noProof="0" dirty="0">
              <a:ln>
                <a:noFill/>
              </a:ln>
              <a:solidFill>
                <a:schemeClr val="accent3"/>
              </a:solidFill>
              <a:effectLst/>
              <a:uLnTx/>
              <a:uFillTx/>
            </a:endParaRPr>
          </a:p>
        </p:txBody>
      </p:sp>
      <p:cxnSp>
        <p:nvCxnSpPr>
          <p:cNvPr id="31" name="Straight Connector 30"/>
          <p:cNvCxnSpPr/>
          <p:nvPr/>
        </p:nvCxnSpPr>
        <p:spPr>
          <a:xfrm>
            <a:off x="13181012" y="5344886"/>
            <a:ext cx="990600"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495212" y="4610100"/>
            <a:ext cx="0" cy="106680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50" name="Rectangle 3"/>
          <p:cNvSpPr txBox="1">
            <a:spLocks noChangeArrowheads="1"/>
          </p:cNvSpPr>
          <p:nvPr/>
        </p:nvSpPr>
        <p:spPr>
          <a:xfrm>
            <a:off x="9323158" y="5622472"/>
            <a:ext cx="2606336" cy="6858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b="1" dirty="0">
                <a:solidFill>
                  <a:schemeClr val="accent3"/>
                </a:solidFill>
              </a:rPr>
              <a:t>Select lists are cleared and data is refreshed upon clicking the Reset button</a:t>
            </a:r>
            <a:endParaRPr kumimoji="0" lang="en-US" b="1" i="0" u="none" strike="noStrike" kern="1200" cap="none" spc="0" normalizeH="0" baseline="0" noProof="0" dirty="0">
              <a:ln>
                <a:noFill/>
              </a:ln>
              <a:solidFill>
                <a:schemeClr val="accent3"/>
              </a:solidFill>
              <a:effectLst/>
              <a:uLnTx/>
              <a:uFillTx/>
            </a:endParaRPr>
          </a:p>
        </p:txBody>
      </p:sp>
      <p:pic>
        <p:nvPicPr>
          <p:cNvPr id="3" name="Picture 2">
            <a:extLst>
              <a:ext uri="{FF2B5EF4-FFF2-40B4-BE49-F238E27FC236}">
                <a16:creationId xmlns:a16="http://schemas.microsoft.com/office/drawing/2014/main" id="{74DCA873-F30D-7F40-846C-23C8FBF513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6681" y="1135707"/>
            <a:ext cx="7834768" cy="2316118"/>
          </a:xfrm>
          <a:prstGeom prst="rect">
            <a:avLst/>
          </a:prstGeom>
          <a:ln>
            <a:solidFill>
              <a:srgbClr val="FF0000"/>
            </a:solidFill>
          </a:ln>
        </p:spPr>
      </p:pic>
      <p:pic>
        <p:nvPicPr>
          <p:cNvPr id="6" name="Picture 5">
            <a:extLst>
              <a:ext uri="{FF2B5EF4-FFF2-40B4-BE49-F238E27FC236}">
                <a16:creationId xmlns:a16="http://schemas.microsoft.com/office/drawing/2014/main" id="{24416F47-B61E-7C4F-A05B-0D496F7240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5825" y="1795781"/>
            <a:ext cx="7875135" cy="2615358"/>
          </a:xfrm>
          <a:prstGeom prst="rect">
            <a:avLst/>
          </a:prstGeom>
          <a:ln>
            <a:solidFill>
              <a:srgbClr val="FF0000"/>
            </a:solidFill>
          </a:ln>
        </p:spPr>
      </p:pic>
      <p:pic>
        <p:nvPicPr>
          <p:cNvPr id="8" name="Picture 7">
            <a:extLst>
              <a:ext uri="{FF2B5EF4-FFF2-40B4-BE49-F238E27FC236}">
                <a16:creationId xmlns:a16="http://schemas.microsoft.com/office/drawing/2014/main" id="{03AA38F0-F83B-9645-925C-D00A389343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97291" y="3801120"/>
            <a:ext cx="6421321" cy="2491503"/>
          </a:xfrm>
          <a:prstGeom prst="rect">
            <a:avLst/>
          </a:prstGeom>
          <a:ln>
            <a:solidFill>
              <a:srgbClr val="FF0000"/>
            </a:solidFill>
          </a:ln>
        </p:spPr>
      </p:pic>
      <p:cxnSp>
        <p:nvCxnSpPr>
          <p:cNvPr id="19" name="Curved Connector 18">
            <a:extLst>
              <a:ext uri="{FF2B5EF4-FFF2-40B4-BE49-F238E27FC236}">
                <a16:creationId xmlns:a16="http://schemas.microsoft.com/office/drawing/2014/main" id="{3A51BA0A-B416-C84A-8D9F-3341305BF44A}"/>
              </a:ext>
            </a:extLst>
          </p:cNvPr>
          <p:cNvCxnSpPr>
            <a:cxnSpLocks/>
          </p:cNvCxnSpPr>
          <p:nvPr/>
        </p:nvCxnSpPr>
        <p:spPr>
          <a:xfrm rot="16200000" flipV="1">
            <a:off x="8955353" y="4978212"/>
            <a:ext cx="676084" cy="61243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34704FDA-EBD3-5440-A41F-AF274E88EA75}"/>
              </a:ext>
            </a:extLst>
          </p:cNvPr>
          <p:cNvCxnSpPr>
            <a:cxnSpLocks/>
          </p:cNvCxnSpPr>
          <p:nvPr/>
        </p:nvCxnSpPr>
        <p:spPr>
          <a:xfrm rot="5400000">
            <a:off x="10393993" y="1491287"/>
            <a:ext cx="464665" cy="306217"/>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02657F5D-C35F-A646-B63D-9676108A70AB}"/>
              </a:ext>
            </a:extLst>
          </p:cNvPr>
          <p:cNvCxnSpPr>
            <a:cxnSpLocks/>
          </p:cNvCxnSpPr>
          <p:nvPr/>
        </p:nvCxnSpPr>
        <p:spPr>
          <a:xfrm rot="10800000" flipV="1">
            <a:off x="7842422" y="1319275"/>
            <a:ext cx="505673" cy="159331"/>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04801"/>
            <a:ext cx="10733088" cy="559188"/>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Filtering and Refreshing a Report: Steps</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C83B5603-3EFF-3E46-8E67-D3880A6D0A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2881" y="1360751"/>
            <a:ext cx="4115150" cy="3423891"/>
          </a:xfrm>
          <a:prstGeom prst="rect">
            <a:avLst/>
          </a:prstGeom>
          <a:ln>
            <a:solidFill>
              <a:srgbClr val="FF0000"/>
            </a:solidFill>
          </a:ln>
        </p:spPr>
      </p:pic>
      <p:pic>
        <p:nvPicPr>
          <p:cNvPr id="6" name="Picture 5">
            <a:extLst>
              <a:ext uri="{FF2B5EF4-FFF2-40B4-BE49-F238E27FC236}">
                <a16:creationId xmlns:a16="http://schemas.microsoft.com/office/drawing/2014/main" id="{553A49BB-2A4D-8242-AF5D-D355B28276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40781" y="1008516"/>
            <a:ext cx="4115150" cy="4156198"/>
          </a:xfrm>
          <a:prstGeom prst="rect">
            <a:avLst/>
          </a:prstGeom>
          <a:ln>
            <a:solidFill>
              <a:srgbClr val="FF0000"/>
            </a:solidFill>
          </a:ln>
        </p:spPr>
      </p:pic>
      <p:pic>
        <p:nvPicPr>
          <p:cNvPr id="8" name="Picture 7">
            <a:extLst>
              <a:ext uri="{FF2B5EF4-FFF2-40B4-BE49-F238E27FC236}">
                <a16:creationId xmlns:a16="http://schemas.microsoft.com/office/drawing/2014/main" id="{81432F62-2AA7-6B43-A3EF-B96C0D0257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52162" y="3863212"/>
            <a:ext cx="3623464" cy="2495753"/>
          </a:xfrm>
          <a:prstGeom prst="rect">
            <a:avLst/>
          </a:prstGeom>
          <a:ln>
            <a:solidFill>
              <a:srgbClr val="FF0000"/>
            </a:solidFill>
          </a:ln>
        </p:spPr>
      </p:pic>
      <p:cxnSp>
        <p:nvCxnSpPr>
          <p:cNvPr id="22" name="Straight Connector 21">
            <a:extLst>
              <a:ext uri="{FF2B5EF4-FFF2-40B4-BE49-F238E27FC236}">
                <a16:creationId xmlns:a16="http://schemas.microsoft.com/office/drawing/2014/main" id="{0C95D360-4F73-6243-846B-A16219EE2332}"/>
              </a:ext>
            </a:extLst>
          </p:cNvPr>
          <p:cNvCxnSpPr>
            <a:cxnSpLocks/>
          </p:cNvCxnSpPr>
          <p:nvPr/>
        </p:nvCxnSpPr>
        <p:spPr>
          <a:xfrm>
            <a:off x="2817812" y="5862202"/>
            <a:ext cx="5334350"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21733D-E494-4841-95E6-5818AA98583A}"/>
              </a:ext>
            </a:extLst>
          </p:cNvPr>
          <p:cNvCxnSpPr>
            <a:cxnSpLocks/>
          </p:cNvCxnSpPr>
          <p:nvPr/>
        </p:nvCxnSpPr>
        <p:spPr>
          <a:xfrm>
            <a:off x="2817812" y="2133600"/>
            <a:ext cx="0" cy="915368"/>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84D4ABF-6A36-4546-995B-41D3EC3B44E2}"/>
              </a:ext>
            </a:extLst>
          </p:cNvPr>
          <p:cNvCxnSpPr>
            <a:cxnSpLocks/>
          </p:cNvCxnSpPr>
          <p:nvPr/>
        </p:nvCxnSpPr>
        <p:spPr>
          <a:xfrm>
            <a:off x="2817812" y="3957202"/>
            <a:ext cx="0" cy="190500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5099B23-A871-A747-B48F-410DE02DF9BC}"/>
              </a:ext>
            </a:extLst>
          </p:cNvPr>
          <p:cNvCxnSpPr>
            <a:cxnSpLocks/>
          </p:cNvCxnSpPr>
          <p:nvPr/>
        </p:nvCxnSpPr>
        <p:spPr>
          <a:xfrm>
            <a:off x="2817812" y="2133600"/>
            <a:ext cx="1022969"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0" name="Rectangle 3">
            <a:extLst>
              <a:ext uri="{FF2B5EF4-FFF2-40B4-BE49-F238E27FC236}">
                <a16:creationId xmlns:a16="http://schemas.microsoft.com/office/drawing/2014/main" id="{851573C8-DD3E-084A-BEA0-A29C2990B1E1}"/>
              </a:ext>
            </a:extLst>
          </p:cNvPr>
          <p:cNvSpPr txBox="1">
            <a:spLocks noChangeArrowheads="1"/>
          </p:cNvSpPr>
          <p:nvPr/>
        </p:nvSpPr>
        <p:spPr>
          <a:xfrm>
            <a:off x="8152162" y="2303791"/>
            <a:ext cx="3581400" cy="559188"/>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Dynamic Action: FILTER REFRESH</a:t>
            </a:r>
            <a:endParaRPr kumimoji="0" lang="en-US" sz="2000" b="1" i="0" u="none" strike="noStrike" kern="1200" cap="none" spc="0" normalizeH="0" baseline="0" noProof="0" dirty="0">
              <a:ln>
                <a:noFill/>
              </a:ln>
              <a:solidFill>
                <a:schemeClr val="accent3"/>
              </a:solidFill>
              <a:effectLst/>
              <a:uLnTx/>
              <a:uFillTx/>
            </a:endParaRPr>
          </a:p>
        </p:txBody>
      </p:sp>
      <p:sp>
        <p:nvSpPr>
          <p:cNvPr id="41" name="Rectangle 3">
            <a:extLst>
              <a:ext uri="{FF2B5EF4-FFF2-40B4-BE49-F238E27FC236}">
                <a16:creationId xmlns:a16="http://schemas.microsoft.com/office/drawing/2014/main" id="{C2D630B2-6A43-6246-B61F-E57B138290E7}"/>
              </a:ext>
            </a:extLst>
          </p:cNvPr>
          <p:cNvSpPr txBox="1">
            <a:spLocks noChangeArrowheads="1"/>
          </p:cNvSpPr>
          <p:nvPr/>
        </p:nvSpPr>
        <p:spPr>
          <a:xfrm>
            <a:off x="8173194" y="3304024"/>
            <a:ext cx="3581400" cy="559188"/>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 Action: Refresh</a:t>
            </a:r>
            <a:endParaRPr kumimoji="0" lang="en-US" sz="2000"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04800"/>
            <a:ext cx="10733088" cy="8016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Filtering and Refreshing a Report: Steps</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51E49AEC-A402-D149-955E-15A6A1D619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411" y="1752600"/>
            <a:ext cx="4357137" cy="4038600"/>
          </a:xfrm>
          <a:prstGeom prst="rect">
            <a:avLst/>
          </a:prstGeom>
          <a:ln>
            <a:solidFill>
              <a:srgbClr val="FF0000"/>
            </a:solidFill>
          </a:ln>
        </p:spPr>
      </p:pic>
      <p:pic>
        <p:nvPicPr>
          <p:cNvPr id="6" name="Picture 5">
            <a:extLst>
              <a:ext uri="{FF2B5EF4-FFF2-40B4-BE49-F238E27FC236}">
                <a16:creationId xmlns:a16="http://schemas.microsoft.com/office/drawing/2014/main" id="{620A196B-CDC2-0948-9BC5-76591C5C7A3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4412" y="1128258"/>
            <a:ext cx="5181600" cy="5067300"/>
          </a:xfrm>
          <a:prstGeom prst="rect">
            <a:avLst/>
          </a:prstGeom>
          <a:ln>
            <a:solidFill>
              <a:srgbClr val="FF0000"/>
            </a:solidFill>
          </a:ln>
        </p:spPr>
      </p:pic>
      <p:cxnSp>
        <p:nvCxnSpPr>
          <p:cNvPr id="25" name="Straight Connector 24">
            <a:extLst>
              <a:ext uri="{FF2B5EF4-FFF2-40B4-BE49-F238E27FC236}">
                <a16:creationId xmlns:a16="http://schemas.microsoft.com/office/drawing/2014/main" id="{B49A8D9B-201E-8942-8AC7-BAD7038683D0}"/>
              </a:ext>
            </a:extLst>
          </p:cNvPr>
          <p:cNvCxnSpPr>
            <a:cxnSpLocks/>
          </p:cNvCxnSpPr>
          <p:nvPr/>
        </p:nvCxnSpPr>
        <p:spPr>
          <a:xfrm>
            <a:off x="3427237" y="4038600"/>
            <a:ext cx="2667175"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Rectangle 3">
            <a:extLst>
              <a:ext uri="{FF2B5EF4-FFF2-40B4-BE49-F238E27FC236}">
                <a16:creationId xmlns:a16="http://schemas.microsoft.com/office/drawing/2014/main" id="{E231D525-8724-A84B-9E3C-70BC6BDB6A1D}"/>
              </a:ext>
            </a:extLst>
          </p:cNvPr>
          <p:cNvSpPr txBox="1">
            <a:spLocks noChangeArrowheads="1"/>
          </p:cNvSpPr>
          <p:nvPr/>
        </p:nvSpPr>
        <p:spPr>
          <a:xfrm>
            <a:off x="1529279" y="1296986"/>
            <a:ext cx="3581400" cy="6858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Dynamic Action: RESET REPORT</a:t>
            </a:r>
            <a:endParaRPr kumimoji="0" lang="en-US" sz="2000"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531812" y="304801"/>
            <a:ext cx="10733088" cy="47225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Filtering and Refreshing a Report: Steps</a:t>
            </a:r>
            <a:endParaRPr kumimoji="0" lang="en-US" sz="3600" b="1" i="0" u="none" strike="noStrike" kern="1200" cap="none" spc="0" normalizeH="0" baseline="0" noProof="0" dirty="0">
              <a:ln>
                <a:noFill/>
              </a:ln>
              <a:effectLst/>
              <a:uLnTx/>
              <a:uFillTx/>
              <a:latin typeface="+mj-lt"/>
              <a:ea typeface="+mj-ea"/>
              <a:cs typeface="+mj-cs"/>
            </a:endParaRPr>
          </a:p>
        </p:txBody>
      </p:sp>
      <p:pic>
        <p:nvPicPr>
          <p:cNvPr id="4" name="Picture 3">
            <a:extLst>
              <a:ext uri="{FF2B5EF4-FFF2-40B4-BE49-F238E27FC236}">
                <a16:creationId xmlns:a16="http://schemas.microsoft.com/office/drawing/2014/main" id="{71650D90-D489-1340-B7B6-DC038AFEE6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3301" y="1068389"/>
            <a:ext cx="3567256" cy="4841276"/>
          </a:xfrm>
          <a:prstGeom prst="rect">
            <a:avLst/>
          </a:prstGeom>
          <a:ln>
            <a:solidFill>
              <a:srgbClr val="FF0000"/>
            </a:solidFill>
          </a:ln>
        </p:spPr>
      </p:pic>
      <p:pic>
        <p:nvPicPr>
          <p:cNvPr id="8" name="Picture 7">
            <a:extLst>
              <a:ext uri="{FF2B5EF4-FFF2-40B4-BE49-F238E27FC236}">
                <a16:creationId xmlns:a16="http://schemas.microsoft.com/office/drawing/2014/main" id="{11399DA9-6DF1-0747-ADC9-651170FA5B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52700" y="1073830"/>
            <a:ext cx="3810000" cy="4841278"/>
          </a:xfrm>
          <a:prstGeom prst="rect">
            <a:avLst/>
          </a:prstGeom>
          <a:ln>
            <a:solidFill>
              <a:srgbClr val="FF0000"/>
            </a:solidFill>
          </a:ln>
        </p:spPr>
      </p:pic>
      <p:pic>
        <p:nvPicPr>
          <p:cNvPr id="10" name="Picture 9">
            <a:extLst>
              <a:ext uri="{FF2B5EF4-FFF2-40B4-BE49-F238E27FC236}">
                <a16:creationId xmlns:a16="http://schemas.microsoft.com/office/drawing/2014/main" id="{104E31D9-C9DE-274F-A5AA-F5B276D177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6124" y="2400300"/>
            <a:ext cx="3535035" cy="3276599"/>
          </a:xfrm>
          <a:prstGeom prst="rect">
            <a:avLst/>
          </a:prstGeom>
          <a:ln>
            <a:solidFill>
              <a:srgbClr val="FF0000"/>
            </a:solidFill>
          </a:ln>
        </p:spPr>
      </p:pic>
      <p:cxnSp>
        <p:nvCxnSpPr>
          <p:cNvPr id="11" name="Straight Connector 10">
            <a:extLst>
              <a:ext uri="{FF2B5EF4-FFF2-40B4-BE49-F238E27FC236}">
                <a16:creationId xmlns:a16="http://schemas.microsoft.com/office/drawing/2014/main" id="{E589EDD1-5D94-774D-AFDD-B4DA5C20978E}"/>
              </a:ext>
            </a:extLst>
          </p:cNvPr>
          <p:cNvCxnSpPr>
            <a:cxnSpLocks/>
          </p:cNvCxnSpPr>
          <p:nvPr/>
        </p:nvCxnSpPr>
        <p:spPr>
          <a:xfrm>
            <a:off x="2360612" y="5174879"/>
            <a:ext cx="0" cy="1037009"/>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FFCAAC-7965-1942-891A-E29267F96561}"/>
              </a:ext>
            </a:extLst>
          </p:cNvPr>
          <p:cNvCxnSpPr>
            <a:cxnSpLocks/>
          </p:cNvCxnSpPr>
          <p:nvPr/>
        </p:nvCxnSpPr>
        <p:spPr>
          <a:xfrm>
            <a:off x="2337253" y="6211888"/>
            <a:ext cx="7162800"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01F5D51-4BCC-434C-8494-7BD23FC08F8F}"/>
              </a:ext>
            </a:extLst>
          </p:cNvPr>
          <p:cNvCxnSpPr>
            <a:cxnSpLocks/>
          </p:cNvCxnSpPr>
          <p:nvPr/>
        </p:nvCxnSpPr>
        <p:spPr>
          <a:xfrm flipH="1" flipV="1">
            <a:off x="9493701" y="5896697"/>
            <a:ext cx="1" cy="333603"/>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174AD6-6E92-8749-8AAD-3A0D5B2A700B}"/>
              </a:ext>
            </a:extLst>
          </p:cNvPr>
          <p:cNvCxnSpPr>
            <a:cxnSpLocks/>
          </p:cNvCxnSpPr>
          <p:nvPr/>
        </p:nvCxnSpPr>
        <p:spPr>
          <a:xfrm>
            <a:off x="2527571" y="4724400"/>
            <a:ext cx="1645730"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7" name="Rectangle 3">
            <a:extLst>
              <a:ext uri="{FF2B5EF4-FFF2-40B4-BE49-F238E27FC236}">
                <a16:creationId xmlns:a16="http://schemas.microsoft.com/office/drawing/2014/main" id="{0C54122B-DFF2-0D4B-8B66-63128D8EC051}"/>
              </a:ext>
            </a:extLst>
          </p:cNvPr>
          <p:cNvSpPr txBox="1">
            <a:spLocks noChangeArrowheads="1"/>
          </p:cNvSpPr>
          <p:nvPr/>
        </p:nvSpPr>
        <p:spPr>
          <a:xfrm>
            <a:off x="435830" y="1727388"/>
            <a:ext cx="3581400" cy="559188"/>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Actions: Set Value, and Refresh</a:t>
            </a:r>
            <a:endParaRPr kumimoji="0" lang="en-US" sz="2000"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385757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a Plug-in?</a:t>
            </a:r>
          </a:p>
        </p:txBody>
      </p:sp>
      <p:sp>
        <p:nvSpPr>
          <p:cNvPr id="7" name="Content Placeholder 7"/>
          <p:cNvSpPr txBox="1">
            <a:spLocks/>
          </p:cNvSpPr>
          <p:nvPr/>
        </p:nvSpPr>
        <p:spPr>
          <a:xfrm>
            <a:off x="760412" y="1066800"/>
            <a:ext cx="10668000" cy="1600200"/>
          </a:xfrm>
          <a:prstGeom prst="rect">
            <a:avLst/>
          </a:prstGeom>
        </p:spPr>
        <p:txBody>
          <a:bodyPr vert="horz" lIns="0" tIns="0" rIns="0" bIns="0" rtlCol="0">
            <a:noAutofit/>
          </a:bodyPr>
          <a:lstStyle/>
          <a:p>
            <a:pPr marL="787400" lvl="1" indent="-514350">
              <a:lnSpc>
                <a:spcPct val="90000"/>
              </a:lnSpc>
              <a:spcBef>
                <a:spcPts val="800"/>
              </a:spcBef>
              <a:buClr>
                <a:srgbClr val="FF0000"/>
              </a:buClr>
              <a:buFont typeface="Arial" pitchFamily="34" charset="0"/>
              <a:buChar char="•"/>
            </a:pPr>
            <a:r>
              <a:rPr lang="en-US" sz="2800" dirty="0">
                <a:solidFill>
                  <a:srgbClr val="000000"/>
                </a:solidFill>
              </a:rPr>
              <a:t>A plug-in is an extension to the built-in types of Application Express</a:t>
            </a: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p>
            <a:pPr marL="787400" lvl="1" indent="-514350">
              <a:lnSpc>
                <a:spcPct val="90000"/>
              </a:lnSpc>
              <a:spcBef>
                <a:spcPts val="800"/>
              </a:spcBef>
              <a:buClr>
                <a:srgbClr val="FF0000"/>
              </a:buClr>
              <a:buFont typeface="Arial" pitchFamily="34" charset="0"/>
              <a:buChar char="•"/>
            </a:pPr>
            <a:r>
              <a:rPr lang="en-US" sz="2800" dirty="0">
                <a:solidFill>
                  <a:srgbClr val="000000"/>
                </a:solidFill>
              </a:rPr>
              <a:t>Use plug-ins for declarative use of new item, region, process and dynamic action types in your application</a:t>
            </a:r>
          </a:p>
          <a:p>
            <a:pPr marL="787400" marR="0" lvl="1" indent="-514350" algn="l" defTabSz="914400" rtl="0" eaLnBrk="1" fontAlgn="auto" latinLnBrk="0" hangingPunct="1">
              <a:lnSpc>
                <a:spcPct val="90000"/>
              </a:lnSpc>
              <a:spcBef>
                <a:spcPts val="800"/>
              </a:spcBef>
              <a:spcAft>
                <a:spcPts val="0"/>
              </a:spcAft>
              <a:buClr>
                <a:srgbClr val="FF0000"/>
              </a:buClr>
              <a:buSzTx/>
              <a:buFont typeface="Arial"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p>
            <a:pPr marL="1473200" marR="0" lvl="4" indent="-514350" algn="l" defTabSz="914400" rtl="0" eaLnBrk="1" fontAlgn="auto" latinLnBrk="0" hangingPunct="1">
              <a:lnSpc>
                <a:spcPct val="90000"/>
              </a:lnSpc>
              <a:spcBef>
                <a:spcPts val="600"/>
              </a:spcBef>
              <a:spcAft>
                <a:spcPts val="0"/>
              </a:spcAft>
              <a:buClr>
                <a:srgbClr val="FF0000"/>
              </a:buClr>
              <a:buSzTx/>
              <a:buFont typeface="Wingdings"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p>
            <a:pPr marL="502920" marR="0" lvl="1" indent="-228600" algn="l" defTabSz="914400" rtl="0" eaLnBrk="1" fontAlgn="auto" latinLnBrk="0" hangingPunct="1">
              <a:lnSpc>
                <a:spcPct val="90000"/>
              </a:lnSpc>
              <a:spcBef>
                <a:spcPts val="800"/>
              </a:spcBef>
              <a:spcAft>
                <a:spcPts val="0"/>
              </a:spcAft>
              <a:buClr>
                <a:srgbClr val="FF0000"/>
              </a:buClr>
              <a:buSzTx/>
              <a:buFont typeface="Arial"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a:p>
            <a:pPr marL="502920" marR="0" lvl="1" indent="-228600" algn="l" defTabSz="914400" rtl="0" eaLnBrk="1" fontAlgn="auto" latinLnBrk="0" hangingPunct="1">
              <a:lnSpc>
                <a:spcPct val="90000"/>
              </a:lnSpc>
              <a:spcBef>
                <a:spcPts val="800"/>
              </a:spcBef>
              <a:spcAft>
                <a:spcPts val="0"/>
              </a:spcAft>
              <a:buClr>
                <a:srgbClr val="FF0000"/>
              </a:buClr>
              <a:buSzTx/>
              <a:buFont typeface="Arial"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mn-lt"/>
              <a:ea typeface="+mn-ea"/>
              <a:cs typeface="+mn-cs"/>
            </a:endParaRPr>
          </a:p>
        </p:txBody>
      </p:sp>
      <p:sp>
        <p:nvSpPr>
          <p:cNvPr id="11" name="Rectangle 3"/>
          <p:cNvSpPr txBox="1">
            <a:spLocks noChangeArrowheads="1"/>
          </p:cNvSpPr>
          <p:nvPr/>
        </p:nvSpPr>
        <p:spPr>
          <a:xfrm>
            <a:off x="9195254" y="4280992"/>
            <a:ext cx="2894013" cy="751038"/>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Example of implementing the Star Rating Plug-In</a:t>
            </a:r>
            <a:endParaRPr kumimoji="0" lang="en-US" sz="2000" b="1" i="0" u="none" strike="noStrike" kern="1200" cap="none" spc="0" normalizeH="0" baseline="0" noProof="0" dirty="0">
              <a:ln>
                <a:noFill/>
              </a:ln>
              <a:solidFill>
                <a:schemeClr val="accent3"/>
              </a:solidFill>
              <a:effectLst/>
              <a:uLnTx/>
              <a:uFillTx/>
            </a:endParaRPr>
          </a:p>
        </p:txBody>
      </p:sp>
      <p:pic>
        <p:nvPicPr>
          <p:cNvPr id="3" name="Picture 2">
            <a:extLst>
              <a:ext uri="{FF2B5EF4-FFF2-40B4-BE49-F238E27FC236}">
                <a16:creationId xmlns:a16="http://schemas.microsoft.com/office/drawing/2014/main" id="{1F4DDB29-1B21-6D40-8853-B4D0CEE217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9012" y="2373161"/>
            <a:ext cx="8077200" cy="3815662"/>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Implementing</a:t>
            </a:r>
            <a:r>
              <a:rPr kumimoji="0" lang="en-US" sz="3600" b="1" i="0" u="none" strike="noStrike" kern="1200" cap="none" spc="0" normalizeH="0" noProof="0" dirty="0">
                <a:ln>
                  <a:noFill/>
                </a:ln>
                <a:effectLst/>
                <a:uLnTx/>
                <a:uFillTx/>
                <a:latin typeface="+mj-lt"/>
                <a:ea typeface="+mj-ea"/>
                <a:cs typeface="+mj-cs"/>
              </a:rPr>
              <a:t> a Plug-in in your Application</a:t>
            </a:r>
            <a:endParaRPr kumimoji="0" lang="en-US" sz="3600" b="1" i="0" u="none" strike="noStrike" kern="1200" cap="none" spc="0" normalizeH="0" baseline="0" noProof="0" dirty="0">
              <a:ln>
                <a:noFill/>
              </a:ln>
              <a:effectLst/>
              <a:uLnTx/>
              <a:uFillTx/>
              <a:latin typeface="+mj-lt"/>
              <a:ea typeface="+mj-ea"/>
              <a:cs typeface="+mj-cs"/>
            </a:endParaRP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The process of implementing a plug-in involves:</a:t>
            </a:r>
          </a:p>
          <a:p>
            <a:pPr marL="787400" lvl="1" indent="-514350">
              <a:buClr>
                <a:srgbClr val="FF0000"/>
              </a:buClr>
              <a:buFont typeface="+mj-lt"/>
              <a:buAutoNum type="arabicPeriod"/>
            </a:pPr>
            <a:r>
              <a:rPr lang="en-US" sz="2800" dirty="0">
                <a:solidFill>
                  <a:srgbClr val="000000"/>
                </a:solidFill>
              </a:rPr>
              <a:t>Create a plug-in or import a plug-in into your application</a:t>
            </a:r>
          </a:p>
          <a:p>
            <a:pPr marL="787400" lvl="1" indent="-514350">
              <a:buClr>
                <a:srgbClr val="FF0000"/>
              </a:buClr>
              <a:buFont typeface="+mj-lt"/>
              <a:buAutoNum type="arabicPeriod"/>
            </a:pPr>
            <a:r>
              <a:rPr lang="en-US" sz="2800" dirty="0">
                <a:solidFill>
                  <a:srgbClr val="000000"/>
                </a:solidFill>
              </a:rPr>
              <a:t>Review, edit, or create an authorization scheme, item, region, process, or dynamic action type to use the plug-in</a:t>
            </a:r>
          </a:p>
          <a:p>
            <a:pPr marL="787400" lvl="1" indent="-514350">
              <a:buClr>
                <a:srgbClr val="FF0000"/>
              </a:buClr>
              <a:buFont typeface="+mj-lt"/>
              <a:buAutoNum type="arabicPeriod"/>
            </a:pPr>
            <a:r>
              <a:rPr lang="en-US" sz="2800" dirty="0">
                <a:solidFill>
                  <a:srgbClr val="000000"/>
                </a:solidFill>
              </a:rPr>
              <a:t>Run your application to test the plug-in</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41203" y="3276600"/>
            <a:ext cx="1152060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15: Creating and Using Dynamic  Actions</a:t>
            </a:r>
          </a:p>
          <a:p>
            <a:r>
              <a:rPr lang="en-US" sz="4800" b="1" dirty="0"/>
              <a:t>                and Plug-ins</a:t>
            </a:r>
          </a:p>
        </p:txBody>
      </p:sp>
    </p:spTree>
    <p:extLst>
      <p:ext uri="{BB962C8B-B14F-4D97-AF65-F5344CB8AC3E}">
        <p14:creationId xmlns:p14="http://schemas.microsoft.com/office/powerpoint/2010/main" val="32511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Viewing the Plug-in Repository</a:t>
            </a:r>
          </a:p>
        </p:txBody>
      </p:sp>
      <p:pic>
        <p:nvPicPr>
          <p:cNvPr id="3" name="Picture 2">
            <a:extLst>
              <a:ext uri="{FF2B5EF4-FFF2-40B4-BE49-F238E27FC236}">
                <a16:creationId xmlns:a16="http://schemas.microsoft.com/office/drawing/2014/main" id="{EDC2DD72-BEE6-8449-BC61-A82DEE7CFE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7097" y="931652"/>
            <a:ext cx="3021012" cy="2464510"/>
          </a:xfrm>
          <a:prstGeom prst="rect">
            <a:avLst/>
          </a:prstGeom>
          <a:ln>
            <a:solidFill>
              <a:schemeClr val="tx1"/>
            </a:solidFill>
          </a:ln>
        </p:spPr>
      </p:pic>
      <p:pic>
        <p:nvPicPr>
          <p:cNvPr id="8" name="Picture 7">
            <a:extLst>
              <a:ext uri="{FF2B5EF4-FFF2-40B4-BE49-F238E27FC236}">
                <a16:creationId xmlns:a16="http://schemas.microsoft.com/office/drawing/2014/main" id="{FF6BE2E8-E917-3E41-A6D9-86B402CE960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75412" y="762000"/>
            <a:ext cx="3200400" cy="3411747"/>
          </a:xfrm>
          <a:prstGeom prst="rect">
            <a:avLst/>
          </a:prstGeom>
          <a:ln>
            <a:solidFill>
              <a:schemeClr val="tx1"/>
            </a:solidFill>
          </a:ln>
        </p:spPr>
      </p:pic>
      <p:pic>
        <p:nvPicPr>
          <p:cNvPr id="14" name="Picture 13">
            <a:extLst>
              <a:ext uri="{FF2B5EF4-FFF2-40B4-BE49-F238E27FC236}">
                <a16:creationId xmlns:a16="http://schemas.microsoft.com/office/drawing/2014/main" id="{BF9F2F2E-F32D-B540-9B42-6045A666F42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7097" y="4419599"/>
            <a:ext cx="11036116" cy="1699845"/>
          </a:xfrm>
          <a:prstGeom prst="rect">
            <a:avLst/>
          </a:prstGeom>
          <a:ln>
            <a:solidFill>
              <a:schemeClr val="tx1"/>
            </a:solidFill>
          </a:ln>
        </p:spPr>
      </p:pic>
      <p:cxnSp>
        <p:nvCxnSpPr>
          <p:cNvPr id="22" name="Straight Connector 21">
            <a:extLst>
              <a:ext uri="{FF2B5EF4-FFF2-40B4-BE49-F238E27FC236}">
                <a16:creationId xmlns:a16="http://schemas.microsoft.com/office/drawing/2014/main" id="{283BC5EC-05A0-1D42-9359-5C8D81EBBF65}"/>
              </a:ext>
            </a:extLst>
          </p:cNvPr>
          <p:cNvCxnSpPr>
            <a:cxnSpLocks/>
            <a:stCxn id="3" idx="3"/>
          </p:cNvCxnSpPr>
          <p:nvPr/>
        </p:nvCxnSpPr>
        <p:spPr>
          <a:xfrm>
            <a:off x="3718109" y="2163907"/>
            <a:ext cx="2757303"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E97E8E-299A-054C-98A7-DDB388118D37}"/>
              </a:ext>
            </a:extLst>
          </p:cNvPr>
          <p:cNvCxnSpPr>
            <a:cxnSpLocks/>
          </p:cNvCxnSpPr>
          <p:nvPr/>
        </p:nvCxnSpPr>
        <p:spPr>
          <a:xfrm>
            <a:off x="5055464" y="3396162"/>
            <a:ext cx="1371600"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FFD447-663C-6741-85AA-B57DBB32434C}"/>
              </a:ext>
            </a:extLst>
          </p:cNvPr>
          <p:cNvCxnSpPr>
            <a:cxnSpLocks/>
          </p:cNvCxnSpPr>
          <p:nvPr/>
        </p:nvCxnSpPr>
        <p:spPr>
          <a:xfrm>
            <a:off x="5055464" y="3396162"/>
            <a:ext cx="0" cy="108857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1" name="Rectangle 3">
            <a:extLst>
              <a:ext uri="{FF2B5EF4-FFF2-40B4-BE49-F238E27FC236}">
                <a16:creationId xmlns:a16="http://schemas.microsoft.com/office/drawing/2014/main" id="{06B76A89-994F-0C40-BDEF-4FB191783B8F}"/>
              </a:ext>
            </a:extLst>
          </p:cNvPr>
          <p:cNvSpPr txBox="1">
            <a:spLocks noChangeArrowheads="1"/>
          </p:cNvSpPr>
          <p:nvPr/>
        </p:nvSpPr>
        <p:spPr>
          <a:xfrm>
            <a:off x="924339" y="3854461"/>
            <a:ext cx="3647661" cy="315655"/>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rgbClr val="FF0000"/>
                </a:solidFill>
              </a:rPr>
              <a:t>https://apex.oracle.com/plugins</a:t>
            </a:r>
            <a:endParaRPr kumimoji="0" lang="en-US" sz="2000" b="1" i="0" u="none" strike="noStrike" kern="1200" cap="none" spc="0" normalizeH="0" baseline="0" noProof="0" dirty="0">
              <a:ln>
                <a:noFill/>
              </a:ln>
              <a:solidFill>
                <a:srgbClr val="FF0000"/>
              </a:solidFill>
              <a:effectLst/>
              <a:uLnTx/>
              <a:uFillTx/>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Importing and Installing a Plug-in</a:t>
            </a:r>
          </a:p>
        </p:txBody>
      </p:sp>
      <p:pic>
        <p:nvPicPr>
          <p:cNvPr id="3" name="Picture 2">
            <a:extLst>
              <a:ext uri="{FF2B5EF4-FFF2-40B4-BE49-F238E27FC236}">
                <a16:creationId xmlns:a16="http://schemas.microsoft.com/office/drawing/2014/main" id="{472D0F1E-8877-8F49-8321-177679B135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6712" y="762000"/>
            <a:ext cx="8915400" cy="1380382"/>
          </a:xfrm>
          <a:prstGeom prst="rect">
            <a:avLst/>
          </a:prstGeom>
          <a:ln>
            <a:solidFill>
              <a:schemeClr val="accent1"/>
            </a:solidFill>
          </a:ln>
        </p:spPr>
      </p:pic>
      <p:pic>
        <p:nvPicPr>
          <p:cNvPr id="8" name="Picture 7">
            <a:extLst>
              <a:ext uri="{FF2B5EF4-FFF2-40B4-BE49-F238E27FC236}">
                <a16:creationId xmlns:a16="http://schemas.microsoft.com/office/drawing/2014/main" id="{73BE170F-CC56-C343-9BD8-03AE396D45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909" y="2336400"/>
            <a:ext cx="5759904" cy="3760352"/>
          </a:xfrm>
          <a:prstGeom prst="rect">
            <a:avLst/>
          </a:prstGeom>
          <a:ln>
            <a:solidFill>
              <a:schemeClr val="accent1"/>
            </a:solidFill>
          </a:ln>
        </p:spPr>
      </p:pic>
      <p:pic>
        <p:nvPicPr>
          <p:cNvPr id="20" name="Picture 19">
            <a:extLst>
              <a:ext uri="{FF2B5EF4-FFF2-40B4-BE49-F238E27FC236}">
                <a16:creationId xmlns:a16="http://schemas.microsoft.com/office/drawing/2014/main" id="{F6B93704-C3AB-1F44-8A57-3C1DA5B870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65837" y="2836278"/>
            <a:ext cx="5222875" cy="2712656"/>
          </a:xfrm>
          <a:prstGeom prst="rect">
            <a:avLst/>
          </a:prstGeom>
          <a:ln>
            <a:solidFill>
              <a:schemeClr val="accent1"/>
            </a:solidFill>
          </a:ln>
        </p:spPr>
      </p:pic>
      <p:cxnSp>
        <p:nvCxnSpPr>
          <p:cNvPr id="21" name="Straight Connector 20">
            <a:extLst>
              <a:ext uri="{FF2B5EF4-FFF2-40B4-BE49-F238E27FC236}">
                <a16:creationId xmlns:a16="http://schemas.microsoft.com/office/drawing/2014/main" id="{4C1E8F51-36A4-0C4E-8CE8-363EE85E1331}"/>
              </a:ext>
            </a:extLst>
          </p:cNvPr>
          <p:cNvCxnSpPr>
            <a:cxnSpLocks/>
          </p:cNvCxnSpPr>
          <p:nvPr/>
        </p:nvCxnSpPr>
        <p:spPr>
          <a:xfrm flipH="1">
            <a:off x="6246814" y="2514600"/>
            <a:ext cx="2971798"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A70A01-C50E-1344-A543-31D5D2F53D5E}"/>
              </a:ext>
            </a:extLst>
          </p:cNvPr>
          <p:cNvCxnSpPr>
            <a:cxnSpLocks/>
          </p:cNvCxnSpPr>
          <p:nvPr/>
        </p:nvCxnSpPr>
        <p:spPr>
          <a:xfrm>
            <a:off x="9218612" y="2142382"/>
            <a:ext cx="0" cy="372218"/>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4F5589-8704-6D4F-A28F-11B5D696EA59}"/>
              </a:ext>
            </a:extLst>
          </p:cNvPr>
          <p:cNvCxnSpPr>
            <a:cxnSpLocks/>
          </p:cNvCxnSpPr>
          <p:nvPr/>
        </p:nvCxnSpPr>
        <p:spPr>
          <a:xfrm>
            <a:off x="6246813" y="5943600"/>
            <a:ext cx="2417986"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1F570D-DB92-8349-99DB-99944BC057C6}"/>
              </a:ext>
            </a:extLst>
          </p:cNvPr>
          <p:cNvCxnSpPr>
            <a:cxnSpLocks/>
          </p:cNvCxnSpPr>
          <p:nvPr/>
        </p:nvCxnSpPr>
        <p:spPr>
          <a:xfrm flipV="1">
            <a:off x="8664799" y="5548934"/>
            <a:ext cx="0" cy="396488"/>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Importing and Installing a Plug-in</a:t>
            </a:r>
          </a:p>
        </p:txBody>
      </p:sp>
      <p:pic>
        <p:nvPicPr>
          <p:cNvPr id="8" name="Picture 7">
            <a:extLst>
              <a:ext uri="{FF2B5EF4-FFF2-40B4-BE49-F238E27FC236}">
                <a16:creationId xmlns:a16="http://schemas.microsoft.com/office/drawing/2014/main" id="{F7C23FF9-A15F-2D44-86B5-A59BCD3106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1258887"/>
            <a:ext cx="7248749" cy="4791386"/>
          </a:xfrm>
          <a:prstGeom prst="rect">
            <a:avLst/>
          </a:prstGeom>
          <a:ln>
            <a:solidFill>
              <a:schemeClr val="accent1"/>
            </a:solidFill>
          </a:ln>
        </p:spPr>
      </p:pic>
      <p:pic>
        <p:nvPicPr>
          <p:cNvPr id="11" name="Picture 10">
            <a:extLst>
              <a:ext uri="{FF2B5EF4-FFF2-40B4-BE49-F238E27FC236}">
                <a16:creationId xmlns:a16="http://schemas.microsoft.com/office/drawing/2014/main" id="{95F6843F-0C72-5F4C-948C-FF5215F3BD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03710" y="1291544"/>
            <a:ext cx="5837237" cy="3162471"/>
          </a:xfrm>
          <a:prstGeom prst="rect">
            <a:avLst/>
          </a:prstGeom>
          <a:ln>
            <a:solidFill>
              <a:schemeClr val="accent1"/>
            </a:solidFill>
          </a:ln>
        </p:spPr>
      </p:pic>
      <p:cxnSp>
        <p:nvCxnSpPr>
          <p:cNvPr id="20" name="Straight Connector 19">
            <a:extLst>
              <a:ext uri="{FF2B5EF4-FFF2-40B4-BE49-F238E27FC236}">
                <a16:creationId xmlns:a16="http://schemas.microsoft.com/office/drawing/2014/main" id="{CF938267-15AF-314A-A704-2C9E8B1CC985}"/>
              </a:ext>
            </a:extLst>
          </p:cNvPr>
          <p:cNvCxnSpPr>
            <a:cxnSpLocks/>
          </p:cNvCxnSpPr>
          <p:nvPr/>
        </p:nvCxnSpPr>
        <p:spPr>
          <a:xfrm flipV="1">
            <a:off x="9980612" y="4454015"/>
            <a:ext cx="0" cy="91440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054AC6-853C-924C-BAD8-2EA0D92497A9}"/>
              </a:ext>
            </a:extLst>
          </p:cNvPr>
          <p:cNvCxnSpPr>
            <a:cxnSpLocks/>
          </p:cNvCxnSpPr>
          <p:nvPr/>
        </p:nvCxnSpPr>
        <p:spPr>
          <a:xfrm>
            <a:off x="7715474" y="5368415"/>
            <a:ext cx="2265138"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45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Viewing a Plug-in Definition</a:t>
            </a:r>
          </a:p>
        </p:txBody>
      </p:sp>
      <p:cxnSp>
        <p:nvCxnSpPr>
          <p:cNvPr id="7" name="Straight Connector 6"/>
          <p:cNvCxnSpPr>
            <a:cxnSpLocks/>
          </p:cNvCxnSpPr>
          <p:nvPr/>
        </p:nvCxnSpPr>
        <p:spPr>
          <a:xfrm>
            <a:off x="2970212" y="4190502"/>
            <a:ext cx="2895600"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970212" y="2437902"/>
            <a:ext cx="0" cy="175260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E3B0D64-0AF6-E246-A5D1-96C9F0811C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212" y="773112"/>
            <a:ext cx="6769098" cy="1664790"/>
          </a:xfrm>
          <a:prstGeom prst="rect">
            <a:avLst/>
          </a:prstGeom>
          <a:ln>
            <a:solidFill>
              <a:schemeClr val="accent1"/>
            </a:solidFill>
          </a:ln>
        </p:spPr>
      </p:pic>
      <p:pic>
        <p:nvPicPr>
          <p:cNvPr id="8" name="Picture 7">
            <a:extLst>
              <a:ext uri="{FF2B5EF4-FFF2-40B4-BE49-F238E27FC236}">
                <a16:creationId xmlns:a16="http://schemas.microsoft.com/office/drawing/2014/main" id="{990923FB-C61C-DB4C-97EE-69CC690D63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5812" y="1491007"/>
            <a:ext cx="5982416" cy="4849786"/>
          </a:xfrm>
          <a:prstGeom prst="rect">
            <a:avLst/>
          </a:prstGeom>
          <a:ln>
            <a:solidFill>
              <a:schemeClr val="accent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818687"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Using</a:t>
            </a:r>
            <a:r>
              <a:rPr kumimoji="0" lang="en-US" sz="3600" b="1" i="0" u="none" strike="noStrike" kern="1200" cap="none" spc="0" normalizeH="0" baseline="0" noProof="0" dirty="0">
                <a:ln>
                  <a:noFill/>
                </a:ln>
                <a:effectLst/>
                <a:uLnTx/>
                <a:uFillTx/>
                <a:latin typeface="+mj-lt"/>
                <a:ea typeface="+mj-ea"/>
                <a:cs typeface="+mj-cs"/>
              </a:rPr>
              <a:t> the Plug-in in your Application</a:t>
            </a:r>
          </a:p>
        </p:txBody>
      </p:sp>
      <p:pic>
        <p:nvPicPr>
          <p:cNvPr id="3" name="Picture 2">
            <a:extLst>
              <a:ext uri="{FF2B5EF4-FFF2-40B4-BE49-F238E27FC236}">
                <a16:creationId xmlns:a16="http://schemas.microsoft.com/office/drawing/2014/main" id="{2811710D-3698-CD41-8847-154E6691A7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3525" y="1524000"/>
            <a:ext cx="9971087" cy="4626355"/>
          </a:xfrm>
          <a:prstGeom prst="rect">
            <a:avLst/>
          </a:prstGeom>
          <a:ln>
            <a:solidFill>
              <a:schemeClr val="tx1"/>
            </a:solidFill>
          </a:ln>
        </p:spPr>
      </p:pic>
      <p:sp>
        <p:nvSpPr>
          <p:cNvPr id="14" name="Rectangle 3">
            <a:extLst>
              <a:ext uri="{FF2B5EF4-FFF2-40B4-BE49-F238E27FC236}">
                <a16:creationId xmlns:a16="http://schemas.microsoft.com/office/drawing/2014/main" id="{46E91D20-3A12-3843-A593-6C19030B0A00}"/>
              </a:ext>
            </a:extLst>
          </p:cNvPr>
          <p:cNvSpPr txBox="1">
            <a:spLocks noChangeArrowheads="1"/>
          </p:cNvSpPr>
          <p:nvPr/>
        </p:nvSpPr>
        <p:spPr>
          <a:xfrm>
            <a:off x="3160881" y="1148481"/>
            <a:ext cx="6716374" cy="751038"/>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Select Modern Star Rating [Plug-in] for Identification  &gt; Type</a:t>
            </a:r>
            <a:endParaRPr kumimoji="0" lang="en-US" sz="2000"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287061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9818687" cy="725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Using</a:t>
            </a:r>
            <a:r>
              <a:rPr kumimoji="0" lang="en-US" sz="3600" b="1" i="0" u="none" strike="noStrike" kern="1200" cap="none" spc="0" normalizeH="0" baseline="0" noProof="0" dirty="0">
                <a:ln>
                  <a:noFill/>
                </a:ln>
                <a:effectLst/>
                <a:uLnTx/>
                <a:uFillTx/>
                <a:latin typeface="+mj-lt"/>
                <a:ea typeface="+mj-ea"/>
                <a:cs typeface="+mj-cs"/>
              </a:rPr>
              <a:t> the Plug-in in your Application</a:t>
            </a:r>
          </a:p>
        </p:txBody>
      </p:sp>
      <p:pic>
        <p:nvPicPr>
          <p:cNvPr id="3" name="Picture 2">
            <a:extLst>
              <a:ext uri="{FF2B5EF4-FFF2-40B4-BE49-F238E27FC236}">
                <a16:creationId xmlns:a16="http://schemas.microsoft.com/office/drawing/2014/main" id="{248FB180-651C-6A43-ABF4-E0EA22C848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5838" y="1121229"/>
            <a:ext cx="5257800" cy="3657600"/>
          </a:xfrm>
          <a:prstGeom prst="rect">
            <a:avLst/>
          </a:prstGeom>
          <a:ln>
            <a:solidFill>
              <a:schemeClr val="tx1"/>
            </a:solidFill>
          </a:ln>
        </p:spPr>
      </p:pic>
      <p:pic>
        <p:nvPicPr>
          <p:cNvPr id="6" name="Picture 5">
            <a:extLst>
              <a:ext uri="{FF2B5EF4-FFF2-40B4-BE49-F238E27FC236}">
                <a16:creationId xmlns:a16="http://schemas.microsoft.com/office/drawing/2014/main" id="{FD6EB9A0-D766-8340-9284-89B692530C4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1053" y="1295400"/>
            <a:ext cx="5678434" cy="4132760"/>
          </a:xfrm>
          <a:prstGeom prst="rect">
            <a:avLst/>
          </a:prstGeom>
          <a:ln>
            <a:solidFill>
              <a:schemeClr val="tx1"/>
            </a:solidFill>
          </a:ln>
        </p:spPr>
      </p:pic>
      <p:cxnSp>
        <p:nvCxnSpPr>
          <p:cNvPr id="14" name="Straight Connector 13">
            <a:extLst>
              <a:ext uri="{FF2B5EF4-FFF2-40B4-BE49-F238E27FC236}">
                <a16:creationId xmlns:a16="http://schemas.microsoft.com/office/drawing/2014/main" id="{642FA13B-E8EF-384C-80C9-49B396B5FB6C}"/>
              </a:ext>
            </a:extLst>
          </p:cNvPr>
          <p:cNvCxnSpPr>
            <a:cxnSpLocks/>
          </p:cNvCxnSpPr>
          <p:nvPr/>
        </p:nvCxnSpPr>
        <p:spPr>
          <a:xfrm>
            <a:off x="5536065" y="3048000"/>
            <a:ext cx="558347" cy="0"/>
          </a:xfrm>
          <a:prstGeom prst="line">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28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608011" y="1447800"/>
            <a:ext cx="11049661" cy="4495800"/>
          </a:xfrm>
        </p:spPr>
        <p:txBody>
          <a:bodyPr/>
          <a:lstStyle/>
          <a:p>
            <a:pPr marL="0" indent="0">
              <a:buClr>
                <a:srgbClr val="000000"/>
              </a:buClr>
              <a:buNone/>
            </a:pPr>
            <a:r>
              <a:rPr lang="en-US" dirty="0">
                <a:solidFill>
                  <a:srgbClr val="000000"/>
                </a:solidFill>
              </a:rPr>
              <a:t>In this lesson, you learned how to :</a:t>
            </a:r>
          </a:p>
          <a:p>
            <a:pPr lvl="1">
              <a:buClr>
                <a:schemeClr val="accent1"/>
              </a:buClr>
              <a:buFont typeface="Arial"/>
              <a:buChar char="•"/>
            </a:pPr>
            <a:r>
              <a:rPr lang="en-US" sz="2800" dirty="0">
                <a:solidFill>
                  <a:srgbClr val="000000"/>
                </a:solidFill>
              </a:rPr>
              <a:t>Create and use Dynamic Actions in your application</a:t>
            </a:r>
          </a:p>
          <a:p>
            <a:pPr lvl="1">
              <a:buClr>
                <a:schemeClr val="accent1"/>
              </a:buClr>
              <a:buFont typeface="Arial"/>
              <a:buChar char="•"/>
            </a:pPr>
            <a:r>
              <a:rPr lang="en-US" sz="2800" dirty="0">
                <a:solidFill>
                  <a:srgbClr val="000000"/>
                </a:solidFill>
              </a:rPr>
              <a:t>Import and install Plug-ins in your application</a:t>
            </a:r>
          </a:p>
          <a:p>
            <a:pPr lvl="1">
              <a:buClr>
                <a:schemeClr val="accent1"/>
              </a:buClr>
              <a:buFont typeface="Arial"/>
              <a:buChar char="•"/>
            </a:pPr>
            <a:r>
              <a:rPr lang="en-US" sz="2800" dirty="0">
                <a:solidFill>
                  <a:srgbClr val="000000"/>
                </a:solidFill>
              </a:rPr>
              <a:t>Implement Plug-ins in your application</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5591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2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Describe Dynamic Actions</a:t>
            </a:r>
          </a:p>
          <a:p>
            <a:pPr lvl="1">
              <a:buClr>
                <a:schemeClr val="accent1"/>
              </a:buClr>
              <a:buFont typeface="Arial"/>
              <a:buChar char="•"/>
            </a:pPr>
            <a:r>
              <a:rPr lang="en-US" sz="2800" dirty="0">
                <a:solidFill>
                  <a:srgbClr val="000000"/>
                </a:solidFill>
              </a:rPr>
              <a:t>Create and use Dynamic Actions</a:t>
            </a:r>
          </a:p>
          <a:p>
            <a:pPr lvl="1">
              <a:buClr>
                <a:schemeClr val="accent1"/>
              </a:buClr>
              <a:buFont typeface="Arial"/>
              <a:buChar char="•"/>
            </a:pPr>
            <a:r>
              <a:rPr lang="en-US" sz="2800" dirty="0">
                <a:solidFill>
                  <a:srgbClr val="000000"/>
                </a:solidFill>
              </a:rPr>
              <a:t>Describe Plug-ins</a:t>
            </a:r>
          </a:p>
          <a:p>
            <a:pPr lvl="1">
              <a:buClr>
                <a:schemeClr val="accent1"/>
              </a:buClr>
              <a:buFont typeface="Arial"/>
              <a:buChar char="•"/>
            </a:pPr>
            <a:r>
              <a:rPr lang="en-US" sz="2800" dirty="0">
                <a:solidFill>
                  <a:srgbClr val="000000"/>
                </a:solidFill>
              </a:rPr>
              <a:t>Implement Plug-ins in your application</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Understanding Dynamic Actions</a:t>
            </a:r>
          </a:p>
        </p:txBody>
      </p:sp>
      <p:sp>
        <p:nvSpPr>
          <p:cNvPr id="9" name="Rectangle 3"/>
          <p:cNvSpPr txBox="1">
            <a:spLocks noChangeArrowheads="1"/>
          </p:cNvSpPr>
          <p:nvPr/>
        </p:nvSpPr>
        <p:spPr>
          <a:xfrm>
            <a:off x="3944570" y="824593"/>
            <a:ext cx="6493242" cy="761999"/>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chemeClr val="accent3"/>
                </a:solidFill>
              </a:rPr>
              <a:t>Dynamic Action ensures that the Commission and Hire date fields are enabled only if the Job is SALESMAN</a:t>
            </a:r>
            <a:endParaRPr kumimoji="0" lang="en-US" sz="2000" b="1" i="0" u="none" strike="noStrike" kern="1200" cap="none" spc="0" normalizeH="0" baseline="0" noProof="0" dirty="0">
              <a:ln>
                <a:noFill/>
              </a:ln>
              <a:solidFill>
                <a:schemeClr val="accent3"/>
              </a:solidFill>
              <a:effectLst/>
              <a:uLnTx/>
              <a:uFillTx/>
            </a:endParaRPr>
          </a:p>
        </p:txBody>
      </p:sp>
      <p:pic>
        <p:nvPicPr>
          <p:cNvPr id="3" name="Picture 2">
            <a:extLst>
              <a:ext uri="{FF2B5EF4-FFF2-40B4-BE49-F238E27FC236}">
                <a16:creationId xmlns:a16="http://schemas.microsoft.com/office/drawing/2014/main" id="{323C6240-0218-7746-887C-F027CA60753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1138" y="1717150"/>
            <a:ext cx="4935421" cy="4394200"/>
          </a:xfrm>
          <a:prstGeom prst="rect">
            <a:avLst/>
          </a:prstGeom>
          <a:ln>
            <a:solidFill>
              <a:schemeClr val="tx1"/>
            </a:solidFill>
          </a:ln>
        </p:spPr>
      </p:pic>
      <p:pic>
        <p:nvPicPr>
          <p:cNvPr id="10" name="Picture 9">
            <a:extLst>
              <a:ext uri="{FF2B5EF4-FFF2-40B4-BE49-F238E27FC236}">
                <a16:creationId xmlns:a16="http://schemas.microsoft.com/office/drawing/2014/main" id="{80412F31-1997-DB44-8BE0-8EA8B6EAD0F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726" y="1685400"/>
            <a:ext cx="4851400" cy="4457700"/>
          </a:xfrm>
          <a:prstGeom prst="rect">
            <a:avLst/>
          </a:prstGeom>
          <a:ln>
            <a:solidFill>
              <a:schemeClr val="tx1"/>
            </a:solidFill>
          </a:ln>
        </p:spPr>
      </p:pic>
      <p:cxnSp>
        <p:nvCxnSpPr>
          <p:cNvPr id="12" name="Curved Connector 11">
            <a:extLst>
              <a:ext uri="{FF2B5EF4-FFF2-40B4-BE49-F238E27FC236}">
                <a16:creationId xmlns:a16="http://schemas.microsoft.com/office/drawing/2014/main" id="{84D96424-CCD7-F24C-B880-8B509337F017}"/>
              </a:ext>
            </a:extLst>
          </p:cNvPr>
          <p:cNvCxnSpPr>
            <a:cxnSpLocks/>
          </p:cNvCxnSpPr>
          <p:nvPr/>
        </p:nvCxnSpPr>
        <p:spPr>
          <a:xfrm rot="16200000" flipH="1">
            <a:off x="8439120" y="1526649"/>
            <a:ext cx="775610" cy="38100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Implementing a Dynamic Action</a:t>
            </a:r>
          </a:p>
        </p:txBody>
      </p:sp>
      <p:sp>
        <p:nvSpPr>
          <p:cNvPr id="7" name="Content Placeholder 7"/>
          <p:cNvSpPr>
            <a:spLocks noGrp="1"/>
          </p:cNvSpPr>
          <p:nvPr>
            <p:ph idx="1"/>
          </p:nvPr>
        </p:nvSpPr>
        <p:spPr>
          <a:xfrm>
            <a:off x="531151" y="1447800"/>
            <a:ext cx="11126522" cy="2819400"/>
          </a:xfrm>
        </p:spPr>
        <p:txBody>
          <a:bodyPr/>
          <a:lstStyle/>
          <a:p>
            <a:pPr marL="787400" lvl="1" indent="-514350">
              <a:buClr>
                <a:srgbClr val="FF0000"/>
              </a:buClr>
              <a:buFont typeface="+mj-lt"/>
              <a:buAutoNum type="arabicPeriod"/>
            </a:pPr>
            <a:r>
              <a:rPr lang="en-US" sz="2800" dirty="0">
                <a:solidFill>
                  <a:srgbClr val="000000"/>
                </a:solidFill>
              </a:rPr>
              <a:t>Create or edit an item, interactive grid column, button, region, JavaScript Expression, or jQuery selector on a page </a:t>
            </a:r>
          </a:p>
          <a:p>
            <a:pPr marL="787400" lvl="1" indent="-514350">
              <a:buClr>
                <a:srgbClr val="FF0000"/>
              </a:buClr>
              <a:buFont typeface="+mj-lt"/>
              <a:buAutoNum type="arabicPeriod"/>
            </a:pPr>
            <a:r>
              <a:rPr lang="en-US" sz="2800" dirty="0">
                <a:solidFill>
                  <a:srgbClr val="000000"/>
                </a:solidFill>
              </a:rPr>
              <a:t>Create a dynamic action from the application page that invokes the action </a:t>
            </a:r>
          </a:p>
          <a:p>
            <a:pPr marL="787400" lvl="1" indent="-514350">
              <a:buClr>
                <a:srgbClr val="FF0000"/>
              </a:buClr>
              <a:buFont typeface="+mj-lt"/>
              <a:buAutoNum type="arabicPeriod"/>
            </a:pPr>
            <a:r>
              <a:rPr lang="en-US" sz="2800" dirty="0">
                <a:solidFill>
                  <a:srgbClr val="000000"/>
                </a:solidFill>
              </a:rPr>
              <a:t>Run your application to test the dynamic action.</a:t>
            </a:r>
          </a:p>
          <a:p>
            <a:pPr marL="787400" lvl="1" indent="-514350">
              <a:buClr>
                <a:srgbClr val="FF0000"/>
              </a:buClr>
              <a:buFont typeface="+mj-lt"/>
              <a:buAutoNum type="arabicPeriod"/>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3444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Creating</a:t>
            </a:r>
            <a:r>
              <a:rPr kumimoji="0" lang="en-US" sz="3600" b="1" i="0" u="none" strike="noStrike" kern="1200" cap="none" spc="0" normalizeH="0" baseline="0" noProof="0" dirty="0">
                <a:ln>
                  <a:noFill/>
                </a:ln>
                <a:effectLst/>
                <a:uLnTx/>
                <a:uFillTx/>
                <a:latin typeface="+mj-lt"/>
                <a:ea typeface="+mj-ea"/>
                <a:cs typeface="+mj-cs"/>
              </a:rPr>
              <a:t> a Dynamic Action: Steps</a:t>
            </a:r>
          </a:p>
        </p:txBody>
      </p:sp>
      <p:sp>
        <p:nvSpPr>
          <p:cNvPr id="7" name="Content Placeholder 7"/>
          <p:cNvSpPr>
            <a:spLocks noGrp="1"/>
          </p:cNvSpPr>
          <p:nvPr>
            <p:ph idx="1"/>
          </p:nvPr>
        </p:nvSpPr>
        <p:spPr>
          <a:xfrm>
            <a:off x="531812" y="609600"/>
            <a:ext cx="11190288" cy="5791200"/>
          </a:xfrm>
        </p:spPr>
        <p:txBody>
          <a:bodyPr/>
          <a:lstStyle/>
          <a:p>
            <a:pPr marL="787400" lvl="1" indent="-514350">
              <a:buClr>
                <a:srgbClr val="FF0000"/>
              </a:buClr>
              <a:buFont typeface="+mj-lt"/>
              <a:buAutoNum type="arabicPeriod"/>
            </a:pPr>
            <a:r>
              <a:rPr lang="en-US" sz="2800" dirty="0">
                <a:solidFill>
                  <a:srgbClr val="000000"/>
                </a:solidFill>
              </a:rPr>
              <a:t>View the page to contain the item in Page Designer. Click the Dynamic Actions tab in the left pane.</a:t>
            </a:r>
          </a:p>
          <a:p>
            <a:pPr marL="787400" lvl="1" indent="-514350">
              <a:buClr>
                <a:srgbClr val="FF0000"/>
              </a:buClr>
              <a:buFont typeface="+mj-lt"/>
              <a:buAutoNum type="arabicPeriod"/>
            </a:pPr>
            <a:r>
              <a:rPr lang="en-US" sz="2800" dirty="0">
                <a:solidFill>
                  <a:srgbClr val="000000"/>
                </a:solidFill>
              </a:rPr>
              <a:t>Under Dynamic Actions, right-click Events and select Create Dynamic Action. </a:t>
            </a:r>
          </a:p>
          <a:p>
            <a:pPr marL="787400" lvl="1" indent="-514350">
              <a:buClr>
                <a:srgbClr val="FF0000"/>
              </a:buClr>
              <a:buFont typeface="+mj-lt"/>
              <a:buAutoNum type="arabicPeriod"/>
            </a:pPr>
            <a:r>
              <a:rPr lang="en-US" sz="2800" dirty="0">
                <a:solidFill>
                  <a:srgbClr val="000000"/>
                </a:solidFill>
              </a:rPr>
              <a:t>In the Property Editor, edit the following Dynamic Action attributes:</a:t>
            </a:r>
          </a:p>
          <a:p>
            <a:pPr marL="1473200" lvl="4" indent="-514350">
              <a:buClr>
                <a:srgbClr val="FF0000"/>
              </a:buClr>
            </a:pPr>
            <a:r>
              <a:rPr lang="en-US" sz="2800" dirty="0">
                <a:solidFill>
                  <a:srgbClr val="000000"/>
                </a:solidFill>
              </a:rPr>
              <a:t>Identification &gt; Name, Execution Options&gt; Sequence</a:t>
            </a:r>
          </a:p>
          <a:p>
            <a:pPr marL="1473200" lvl="4" indent="-514350">
              <a:buClr>
                <a:srgbClr val="FF0000"/>
              </a:buClr>
            </a:pPr>
            <a:r>
              <a:rPr lang="en-US" sz="2800" dirty="0">
                <a:solidFill>
                  <a:srgbClr val="000000"/>
                </a:solidFill>
              </a:rPr>
              <a:t>When &gt; Event , When &gt; Selection Type </a:t>
            </a:r>
          </a:p>
          <a:p>
            <a:pPr marL="1473200" lvl="4" indent="-514350">
              <a:buClr>
                <a:srgbClr val="FF0000"/>
              </a:buClr>
            </a:pPr>
            <a:r>
              <a:rPr lang="en-US" sz="2800" dirty="0">
                <a:solidFill>
                  <a:srgbClr val="000000"/>
                </a:solidFill>
              </a:rPr>
              <a:t>Client-side Condition &gt; Type, Optionally select the condition you want to control the true and false action processing of the dynamic action</a:t>
            </a:r>
          </a:p>
          <a:p>
            <a:pPr marL="787400" lvl="1" indent="-514350">
              <a:buClr>
                <a:srgbClr val="FF0000"/>
              </a:buClr>
              <a:buFont typeface="+mj-lt"/>
              <a:buAutoNum type="arabicPeriod"/>
            </a:pPr>
            <a:r>
              <a:rPr lang="en-US" sz="2800" dirty="0">
                <a:solidFill>
                  <a:srgbClr val="000000"/>
                </a:solidFill>
              </a:rPr>
              <a:t>Define the action that to be performed if the event evaluates to True or False</a:t>
            </a:r>
            <a:endParaRPr lang="en-US" sz="3600" dirty="0">
              <a:solidFill>
                <a:schemeClr val="bg1">
                  <a:lumMod val="50000"/>
                </a:schemeClr>
              </a:solidFill>
            </a:endParaRPr>
          </a:p>
          <a:p>
            <a:pPr marL="787400" lvl="1" indent="-514350">
              <a:buClr>
                <a:srgbClr val="FF0000"/>
              </a:buClr>
              <a:buFont typeface="+mj-lt"/>
              <a:buAutoNum type="arabicPeriod"/>
            </a:pPr>
            <a:r>
              <a:rPr lang="en-US" sz="2800" dirty="0">
                <a:solidFill>
                  <a:srgbClr val="000000"/>
                </a:solidFill>
              </a:rPr>
              <a:t>Click Save</a:t>
            </a:r>
            <a:r>
              <a:rPr lang="en-US" sz="2800" dirty="0">
                <a:solidFill>
                  <a:schemeClr val="bg1">
                    <a:lumMod val="50000"/>
                  </a:schemeClr>
                </a:solidFill>
              </a:rPr>
              <a:t>.</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Understanding Dynamic Action Events</a:t>
            </a:r>
            <a:endParaRPr kumimoji="0" lang="en-US" sz="3600" b="1" i="0" u="none" strike="noStrike" kern="1200" cap="none" spc="0" normalizeH="0" baseline="0" noProof="0" dirty="0">
              <a:ln>
                <a:noFill/>
              </a:ln>
              <a:effectLst/>
              <a:uLnTx/>
              <a:uFillTx/>
              <a:latin typeface="+mj-lt"/>
              <a:ea typeface="+mj-ea"/>
              <a:cs typeface="+mj-cs"/>
            </a:endParaRPr>
          </a:p>
        </p:txBody>
      </p:sp>
      <p:sp>
        <p:nvSpPr>
          <p:cNvPr id="7" name="Content Placeholder 7"/>
          <p:cNvSpPr>
            <a:spLocks noGrp="1"/>
          </p:cNvSpPr>
          <p:nvPr>
            <p:ph idx="1"/>
          </p:nvPr>
        </p:nvSpPr>
        <p:spPr>
          <a:xfrm>
            <a:off x="531812" y="1066800"/>
            <a:ext cx="11126522" cy="5334000"/>
          </a:xfrm>
        </p:spPr>
        <p:txBody>
          <a:bodyPr/>
          <a:lstStyle/>
          <a:p>
            <a:pPr marL="787400" lvl="1" indent="-514350">
              <a:buClr>
                <a:srgbClr val="FF0000"/>
              </a:buClr>
              <a:buFont typeface="Arial" pitchFamily="34" charset="0"/>
              <a:buChar char="•"/>
            </a:pPr>
            <a:r>
              <a:rPr lang="en-US" sz="2800" dirty="0">
                <a:solidFill>
                  <a:srgbClr val="000000"/>
                </a:solidFill>
              </a:rPr>
              <a:t>You can define dynamic actions to fire based on events that happen on the page. </a:t>
            </a:r>
          </a:p>
          <a:p>
            <a:pPr marL="787400" lvl="1" indent="-514350">
              <a:buClr>
                <a:srgbClr val="FF0000"/>
              </a:buClr>
              <a:buFont typeface="Arial" pitchFamily="34" charset="0"/>
              <a:buChar char="•"/>
            </a:pPr>
            <a:r>
              <a:rPr lang="en-US" sz="2800" dirty="0">
                <a:solidFill>
                  <a:srgbClr val="000000"/>
                </a:solidFill>
              </a:rPr>
              <a:t>Oracle Application Express includes four different categories of events:</a:t>
            </a:r>
          </a:p>
          <a:p>
            <a:pPr marL="1473200" lvl="4" indent="-514350">
              <a:buClr>
                <a:srgbClr val="FF0000"/>
              </a:buClr>
              <a:buFont typeface="Wingdings" charset="2"/>
              <a:buChar char="Ø"/>
            </a:pPr>
            <a:r>
              <a:rPr lang="en-US" sz="2800" dirty="0">
                <a:solidFill>
                  <a:srgbClr val="000000"/>
                </a:solidFill>
              </a:rPr>
              <a:t>Browser Events</a:t>
            </a:r>
          </a:p>
          <a:p>
            <a:pPr marL="1473200" lvl="4" indent="-514350">
              <a:buClr>
                <a:srgbClr val="FF0000"/>
              </a:buClr>
              <a:buFont typeface="Wingdings" charset="2"/>
              <a:buChar char="Ø"/>
            </a:pPr>
            <a:r>
              <a:rPr lang="en-US" sz="2800" dirty="0">
                <a:solidFill>
                  <a:srgbClr val="000000"/>
                </a:solidFill>
              </a:rPr>
              <a:t>Framework Events</a:t>
            </a:r>
          </a:p>
          <a:p>
            <a:pPr marL="1473200" lvl="4" indent="-514350">
              <a:buClr>
                <a:srgbClr val="FF0000"/>
              </a:buClr>
              <a:buFont typeface="Wingdings" charset="2"/>
              <a:buChar char="Ø"/>
            </a:pPr>
            <a:r>
              <a:rPr lang="en-US" sz="2800" dirty="0">
                <a:solidFill>
                  <a:srgbClr val="000000"/>
                </a:solidFill>
              </a:rPr>
              <a:t>Component Events</a:t>
            </a:r>
          </a:p>
          <a:p>
            <a:pPr marL="1473200" lvl="4" indent="-514350">
              <a:buClr>
                <a:srgbClr val="FF0000"/>
              </a:buClr>
              <a:buFont typeface="Wingdings" charset="2"/>
              <a:buChar char="Ø"/>
            </a:pPr>
            <a:r>
              <a:rPr lang="en-US" sz="2800" dirty="0">
                <a:solidFill>
                  <a:srgbClr val="000000"/>
                </a:solidFill>
              </a:rPr>
              <a:t>Custom Events</a:t>
            </a:r>
            <a:r>
              <a:rPr lang="en-US" dirty="0">
                <a:solidFill>
                  <a:srgbClr val="000000"/>
                </a:solidFill>
              </a:rPr>
              <a:t> </a:t>
            </a: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3" name="Picture 2">
            <a:extLst>
              <a:ext uri="{FF2B5EF4-FFF2-40B4-BE49-F238E27FC236}">
                <a16:creationId xmlns:a16="http://schemas.microsoft.com/office/drawing/2014/main" id="{1DD94E83-64FA-4142-A06C-E09CB6C97E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9012" y="2344615"/>
            <a:ext cx="7162800" cy="4091956"/>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Enabling and Disabling Items</a:t>
            </a:r>
            <a:r>
              <a:rPr kumimoji="0" lang="en-US" sz="3600" b="1" i="0" u="none" strike="noStrike" kern="1200" cap="none" spc="0" normalizeH="0" baseline="0" noProof="0" dirty="0">
                <a:ln>
                  <a:noFill/>
                </a:ln>
                <a:effectLst/>
                <a:uLnTx/>
                <a:uFillTx/>
                <a:latin typeface="+mj-lt"/>
                <a:ea typeface="+mj-ea"/>
                <a:cs typeface="+mj-cs"/>
              </a:rPr>
              <a:t>: Steps</a:t>
            </a:r>
          </a:p>
        </p:txBody>
      </p:sp>
      <p:pic>
        <p:nvPicPr>
          <p:cNvPr id="3" name="Picture 2">
            <a:extLst>
              <a:ext uri="{FF2B5EF4-FFF2-40B4-BE49-F238E27FC236}">
                <a16:creationId xmlns:a16="http://schemas.microsoft.com/office/drawing/2014/main" id="{006842CD-2117-0345-A7BB-83472A0D9A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762000"/>
            <a:ext cx="3193928" cy="2462228"/>
          </a:xfrm>
          <a:prstGeom prst="rect">
            <a:avLst/>
          </a:prstGeom>
          <a:ln>
            <a:solidFill>
              <a:srgbClr val="FF0000"/>
            </a:solidFill>
          </a:ln>
        </p:spPr>
      </p:pic>
      <p:pic>
        <p:nvPicPr>
          <p:cNvPr id="6" name="Picture 5">
            <a:extLst>
              <a:ext uri="{FF2B5EF4-FFF2-40B4-BE49-F238E27FC236}">
                <a16:creationId xmlns:a16="http://schemas.microsoft.com/office/drawing/2014/main" id="{10D06C04-B7EC-214B-8E57-D50DEC6438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65412" y="2362200"/>
            <a:ext cx="9248948" cy="3965134"/>
          </a:xfrm>
          <a:prstGeom prst="rect">
            <a:avLst/>
          </a:prstGeom>
          <a:ln>
            <a:solidFill>
              <a:srgbClr val="FF0000"/>
            </a:solidFill>
          </a:ln>
        </p:spPr>
      </p:pic>
      <p:sp>
        <p:nvSpPr>
          <p:cNvPr id="22" name="Oval 144">
            <a:extLst>
              <a:ext uri="{FF2B5EF4-FFF2-40B4-BE49-F238E27FC236}">
                <a16:creationId xmlns:a16="http://schemas.microsoft.com/office/drawing/2014/main" id="{4F59886A-93E0-BF46-B338-8F7E5D693957}"/>
              </a:ext>
            </a:extLst>
          </p:cNvPr>
          <p:cNvSpPr>
            <a:spLocks noChangeArrowheads="1"/>
          </p:cNvSpPr>
          <p:nvPr/>
        </p:nvSpPr>
        <p:spPr bwMode="blackWhite">
          <a:xfrm>
            <a:off x="3478090" y="87959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144">
            <a:extLst>
              <a:ext uri="{FF2B5EF4-FFF2-40B4-BE49-F238E27FC236}">
                <a16:creationId xmlns:a16="http://schemas.microsoft.com/office/drawing/2014/main" id="{BE92439B-6A6C-7B4E-8678-E2472C919E9C}"/>
              </a:ext>
            </a:extLst>
          </p:cNvPr>
          <p:cNvSpPr>
            <a:spLocks noChangeArrowheads="1"/>
          </p:cNvSpPr>
          <p:nvPr/>
        </p:nvSpPr>
        <p:spPr bwMode="blackWhite">
          <a:xfrm>
            <a:off x="6995221" y="20867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Enabling and Disabling Items</a:t>
            </a:r>
            <a:r>
              <a:rPr kumimoji="0" lang="en-US" sz="3600" b="1" i="0" u="none" strike="noStrike" kern="1200" cap="none" spc="0" normalizeH="0" baseline="0" noProof="0" dirty="0">
                <a:ln>
                  <a:noFill/>
                </a:ln>
                <a:effectLst/>
                <a:uLnTx/>
                <a:uFillTx/>
                <a:latin typeface="+mj-lt"/>
                <a:ea typeface="+mj-ea"/>
                <a:cs typeface="+mj-cs"/>
              </a:rPr>
              <a:t>: Steps</a:t>
            </a:r>
          </a:p>
        </p:txBody>
      </p:sp>
      <p:pic>
        <p:nvPicPr>
          <p:cNvPr id="9" name="Picture 8">
            <a:extLst>
              <a:ext uri="{FF2B5EF4-FFF2-40B4-BE49-F238E27FC236}">
                <a16:creationId xmlns:a16="http://schemas.microsoft.com/office/drawing/2014/main" id="{9BBB9E38-9BA0-1C4D-9865-A4ED318C36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5" y="931506"/>
            <a:ext cx="4737711" cy="1794587"/>
          </a:xfrm>
          <a:prstGeom prst="rect">
            <a:avLst/>
          </a:prstGeom>
          <a:ln>
            <a:solidFill>
              <a:srgbClr val="FF0000"/>
            </a:solidFill>
          </a:ln>
        </p:spPr>
      </p:pic>
      <p:pic>
        <p:nvPicPr>
          <p:cNvPr id="10" name="Picture 9">
            <a:extLst>
              <a:ext uri="{FF2B5EF4-FFF2-40B4-BE49-F238E27FC236}">
                <a16:creationId xmlns:a16="http://schemas.microsoft.com/office/drawing/2014/main" id="{CE5BFF6A-7740-6042-9B94-BCFEC518B5C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1212" y="2082425"/>
            <a:ext cx="8534401" cy="4211781"/>
          </a:xfrm>
          <a:prstGeom prst="rect">
            <a:avLst/>
          </a:prstGeom>
          <a:ln>
            <a:solidFill>
              <a:srgbClr val="FF0000"/>
            </a:solidFill>
          </a:ln>
        </p:spPr>
      </p:pic>
      <p:sp>
        <p:nvSpPr>
          <p:cNvPr id="11" name="Oval 144">
            <a:extLst>
              <a:ext uri="{FF2B5EF4-FFF2-40B4-BE49-F238E27FC236}">
                <a16:creationId xmlns:a16="http://schemas.microsoft.com/office/drawing/2014/main" id="{E009565A-8FA0-B448-BA1F-7CD3A0F9F1AE}"/>
              </a:ext>
            </a:extLst>
          </p:cNvPr>
          <p:cNvSpPr>
            <a:spLocks noChangeArrowheads="1"/>
          </p:cNvSpPr>
          <p:nvPr/>
        </p:nvSpPr>
        <p:spPr bwMode="blackWhite">
          <a:xfrm>
            <a:off x="836612" y="25304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2" name="Oval 144">
            <a:extLst>
              <a:ext uri="{FF2B5EF4-FFF2-40B4-BE49-F238E27FC236}">
                <a16:creationId xmlns:a16="http://schemas.microsoft.com/office/drawing/2014/main" id="{5FB5AD58-E6EC-2948-8917-F050989F5DEF}"/>
              </a:ext>
            </a:extLst>
          </p:cNvPr>
          <p:cNvSpPr>
            <a:spLocks noChangeArrowheads="1"/>
          </p:cNvSpPr>
          <p:nvPr/>
        </p:nvSpPr>
        <p:spPr bwMode="blackWhite">
          <a:xfrm>
            <a:off x="7906360" y="182879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3" name="Rectangle 3">
            <a:extLst>
              <a:ext uri="{FF2B5EF4-FFF2-40B4-BE49-F238E27FC236}">
                <a16:creationId xmlns:a16="http://schemas.microsoft.com/office/drawing/2014/main" id="{D922DE21-9EA4-A647-A3DD-FB886B52992A}"/>
              </a:ext>
            </a:extLst>
          </p:cNvPr>
          <p:cNvSpPr txBox="1">
            <a:spLocks noChangeArrowheads="1"/>
          </p:cNvSpPr>
          <p:nvPr/>
        </p:nvSpPr>
        <p:spPr>
          <a:xfrm>
            <a:off x="1628775" y="5257800"/>
            <a:ext cx="1295400" cy="228600"/>
          </a:xfrm>
          <a:prstGeom prst="rect">
            <a:avLst/>
          </a:prstGeom>
        </p:spPr>
        <p:txBody>
          <a:bodyPr vert="horz" lIns="0" tIns="0" rIns="0" bIns="0" rtlCol="0">
            <a:noAutofit/>
          </a:bodyPr>
          <a:lstStyle/>
          <a:p>
            <a:pPr marL="53975" lvl="0" indent="-53975">
              <a:lnSpc>
                <a:spcPct val="90000"/>
              </a:lnSpc>
              <a:spcBef>
                <a:spcPts val="1200"/>
              </a:spcBef>
              <a:buClr>
                <a:schemeClr val="folHlink"/>
              </a:buClr>
              <a:defRPr/>
            </a:pPr>
            <a:r>
              <a:rPr lang="en-US" sz="2000" b="1" dirty="0">
                <a:solidFill>
                  <a:srgbClr val="000000"/>
                </a:solidFill>
              </a:rPr>
              <a:t>True action</a:t>
            </a:r>
            <a:endParaRPr kumimoji="0" lang="en-US" sz="2000" b="1" i="0" u="none" strike="noStrike" kern="1200" cap="none" spc="0" normalizeH="0" baseline="0" noProof="0" dirty="0">
              <a:ln>
                <a:noFill/>
              </a:ln>
              <a:solidFill>
                <a:srgbClr val="000000"/>
              </a:solidFill>
              <a:effectLst/>
              <a:uLnTx/>
              <a:uFillTx/>
            </a:endParaRPr>
          </a:p>
        </p:txBody>
      </p:sp>
      <p:cxnSp>
        <p:nvCxnSpPr>
          <p:cNvPr id="14" name="Curved Connector 13">
            <a:extLst>
              <a:ext uri="{FF2B5EF4-FFF2-40B4-BE49-F238E27FC236}">
                <a16:creationId xmlns:a16="http://schemas.microsoft.com/office/drawing/2014/main" id="{4FF493A4-103C-A949-A041-498C89C88570}"/>
              </a:ext>
            </a:extLst>
          </p:cNvPr>
          <p:cNvCxnSpPr>
            <a:cxnSpLocks/>
          </p:cNvCxnSpPr>
          <p:nvPr/>
        </p:nvCxnSpPr>
        <p:spPr>
          <a:xfrm flipV="1">
            <a:off x="2835580" y="5013518"/>
            <a:ext cx="515632" cy="358582"/>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4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8590</TotalTime>
  <Words>3657</Words>
  <Application>Microsoft Macintosh PowerPoint</Application>
  <PresentationFormat>Custom</PresentationFormat>
  <Paragraphs>249</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Times New Roman</vt:lpstr>
      <vt:lpstr>Wingdings</vt:lpstr>
      <vt:lpstr>Oracle_16x9_2014_521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660</cp:revision>
  <dcterms:created xsi:type="dcterms:W3CDTF">2014-06-19T18:11:18Z</dcterms:created>
  <dcterms:modified xsi:type="dcterms:W3CDTF">2020-01-14T18:18:31Z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